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Luktao Bold" charset="1" panose="00000000000000000000"/>
      <p:regular r:id="rId18"/>
    </p:embeddedFont>
    <p:embeddedFont>
      <p:font typeface="Saira" charset="1" panose="00000500000000000000"/>
      <p:regular r:id="rId19"/>
    </p:embeddedFont>
    <p:embeddedFont>
      <p:font typeface="Saira Bold" charset="1" panose="00000800000000000000"/>
      <p:regular r:id="rId20"/>
    </p:embeddedFont>
    <p:embeddedFont>
      <p:font typeface="Luktao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sv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png>
</file>

<file path=ppt/media/image29.png>
</file>

<file path=ppt/media/image3.svg>
</file>

<file path=ppt/media/image30.png>
</file>

<file path=ppt/media/image31.svg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7.png" Type="http://schemas.openxmlformats.org/officeDocument/2006/relationships/image"/><Relationship Id="rId4" Target="../media/image28.png" Type="http://schemas.openxmlformats.org/officeDocument/2006/relationships/image"/><Relationship Id="rId5" Target="../media/image29.png" Type="http://schemas.openxmlformats.org/officeDocument/2006/relationships/image"/><Relationship Id="rId6" Target="../media/image15.png" Type="http://schemas.openxmlformats.org/officeDocument/2006/relationships/image"/><Relationship Id="rId7" Target="../media/image16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0.png" Type="http://schemas.openxmlformats.org/officeDocument/2006/relationships/image"/><Relationship Id="rId4" Target="../media/image31.svg" Type="http://schemas.openxmlformats.org/officeDocument/2006/relationships/image"/><Relationship Id="rId5" Target="../media/image6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Relationship Id="rId7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2.jpeg" Type="http://schemas.openxmlformats.org/officeDocument/2006/relationships/image"/><Relationship Id="rId6" Target="../media/image13.png" Type="http://schemas.openxmlformats.org/officeDocument/2006/relationships/image"/><Relationship Id="rId7" Target="../media/image14.jpe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5.png" Type="http://schemas.openxmlformats.org/officeDocument/2006/relationships/image"/><Relationship Id="rId6" Target="../media/image16.sv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Relationship Id="rId4" Target="../media/image8.svg" Type="http://schemas.openxmlformats.org/officeDocument/2006/relationships/image"/><Relationship Id="rId5" Target="../media/image19.jpeg" Type="http://schemas.openxmlformats.org/officeDocument/2006/relationships/image"/><Relationship Id="rId6" Target="../media/image20.jpeg" Type="http://schemas.openxmlformats.org/officeDocument/2006/relationships/image"/><Relationship Id="rId7" Target="../media/image21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2.jpeg" Type="http://schemas.openxmlformats.org/officeDocument/2006/relationships/image"/><Relationship Id="rId4" Target="../media/image7.png" Type="http://schemas.openxmlformats.org/officeDocument/2006/relationships/image"/><Relationship Id="rId5" Target="../media/image8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3.jpeg" Type="http://schemas.openxmlformats.org/officeDocument/2006/relationships/image"/><Relationship Id="rId4" Target="../media/image24.jpeg" Type="http://schemas.openxmlformats.org/officeDocument/2006/relationships/image"/><Relationship Id="rId5" Target="../media/image25.jpeg" Type="http://schemas.openxmlformats.org/officeDocument/2006/relationships/image"/><Relationship Id="rId6" Target="../media/image26.jpe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Relationship Id="rId9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55584" y="-652008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50" y="0"/>
                </a:lnTo>
                <a:lnTo>
                  <a:pt x="4168750" y="2287601"/>
                </a:lnTo>
                <a:lnTo>
                  <a:pt x="0" y="22876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-1628066" y="8425915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1"/>
                </a:lnTo>
                <a:lnTo>
                  <a:pt x="0" y="22876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1628066" y="9143199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2"/>
                </a:lnTo>
                <a:lnTo>
                  <a:pt x="0" y="228760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3450410" y="5647058"/>
            <a:ext cx="11882012" cy="11901427"/>
          </a:xfrm>
          <a:custGeom>
            <a:avLst/>
            <a:gdLst/>
            <a:ahLst/>
            <a:cxnLst/>
            <a:rect r="r" b="b" t="t" l="l"/>
            <a:pathLst>
              <a:path h="11901427" w="11882012">
                <a:moveTo>
                  <a:pt x="0" y="0"/>
                </a:moveTo>
                <a:lnTo>
                  <a:pt x="11882012" y="0"/>
                </a:lnTo>
                <a:lnTo>
                  <a:pt x="11882012" y="11901427"/>
                </a:lnTo>
                <a:lnTo>
                  <a:pt x="0" y="1190142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439597" y="2120783"/>
            <a:ext cx="7447054" cy="1204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62"/>
              </a:lnSpc>
            </a:pPr>
            <a:r>
              <a:rPr lang="en-US" b="true" sz="7044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B</a:t>
            </a:r>
            <a:r>
              <a:rPr lang="en-US" b="true" sz="7044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ORCELLE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743975" y="2830049"/>
            <a:ext cx="10800050" cy="264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536"/>
              </a:lnSpc>
            </a:pPr>
            <a:r>
              <a:rPr lang="en-US" b="true" sz="15382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SOCCER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5613885" y="5143500"/>
            <a:ext cx="6877147" cy="784356"/>
            <a:chOff x="0" y="0"/>
            <a:chExt cx="1512674" cy="17252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12674" cy="172524"/>
            </a:xfrm>
            <a:custGeom>
              <a:avLst/>
              <a:gdLst/>
              <a:ahLst/>
              <a:cxnLst/>
              <a:rect r="r" b="b" t="t" l="l"/>
              <a:pathLst>
                <a:path h="172524" w="1512674">
                  <a:moveTo>
                    <a:pt x="36024" y="0"/>
                  </a:moveTo>
                  <a:lnTo>
                    <a:pt x="1476650" y="0"/>
                  </a:lnTo>
                  <a:cubicBezTo>
                    <a:pt x="1486204" y="0"/>
                    <a:pt x="1495367" y="3795"/>
                    <a:pt x="1502123" y="10551"/>
                  </a:cubicBezTo>
                  <a:cubicBezTo>
                    <a:pt x="1508879" y="17307"/>
                    <a:pt x="1512674" y="26470"/>
                    <a:pt x="1512674" y="36024"/>
                  </a:cubicBezTo>
                  <a:lnTo>
                    <a:pt x="1512674" y="136500"/>
                  </a:lnTo>
                  <a:cubicBezTo>
                    <a:pt x="1512674" y="156396"/>
                    <a:pt x="1496545" y="172524"/>
                    <a:pt x="1476650" y="172524"/>
                  </a:cubicBezTo>
                  <a:lnTo>
                    <a:pt x="36024" y="172524"/>
                  </a:lnTo>
                  <a:cubicBezTo>
                    <a:pt x="16128" y="172524"/>
                    <a:pt x="0" y="156396"/>
                    <a:pt x="0" y="136500"/>
                  </a:cubicBezTo>
                  <a:lnTo>
                    <a:pt x="0" y="36024"/>
                  </a:lnTo>
                  <a:cubicBezTo>
                    <a:pt x="0" y="16128"/>
                    <a:pt x="16128" y="0"/>
                    <a:pt x="3602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512674" cy="229674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Dimitar Atanasov 10 g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802174" y="4455037"/>
            <a:ext cx="4179381" cy="3845679"/>
            <a:chOff x="0" y="0"/>
            <a:chExt cx="1023928" cy="94217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23928" cy="942172"/>
            </a:xfrm>
            <a:custGeom>
              <a:avLst/>
              <a:gdLst/>
              <a:ahLst/>
              <a:cxnLst/>
              <a:rect r="r" b="b" t="t" l="l"/>
              <a:pathLst>
                <a:path h="942172" w="1023928">
                  <a:moveTo>
                    <a:pt x="59277" y="0"/>
                  </a:moveTo>
                  <a:lnTo>
                    <a:pt x="964651" y="0"/>
                  </a:lnTo>
                  <a:cubicBezTo>
                    <a:pt x="997388" y="0"/>
                    <a:pt x="1023928" y="26539"/>
                    <a:pt x="1023928" y="59277"/>
                  </a:cubicBezTo>
                  <a:lnTo>
                    <a:pt x="1023928" y="882895"/>
                  </a:lnTo>
                  <a:cubicBezTo>
                    <a:pt x="1023928" y="915633"/>
                    <a:pt x="997388" y="942172"/>
                    <a:pt x="964651" y="942172"/>
                  </a:cubicBezTo>
                  <a:lnTo>
                    <a:pt x="59277" y="942172"/>
                  </a:lnTo>
                  <a:cubicBezTo>
                    <a:pt x="26539" y="942172"/>
                    <a:pt x="0" y="915633"/>
                    <a:pt x="0" y="882895"/>
                  </a:cubicBezTo>
                  <a:lnTo>
                    <a:pt x="0" y="59277"/>
                  </a:lnTo>
                  <a:cubicBezTo>
                    <a:pt x="0" y="26539"/>
                    <a:pt x="26539" y="0"/>
                    <a:pt x="5927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023928" cy="99932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31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9622793" y="609358"/>
            <a:ext cx="4179381" cy="3845679"/>
            <a:chOff x="0" y="0"/>
            <a:chExt cx="1023928" cy="94217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23928" cy="942172"/>
            </a:xfrm>
            <a:custGeom>
              <a:avLst/>
              <a:gdLst/>
              <a:ahLst/>
              <a:cxnLst/>
              <a:rect r="r" b="b" t="t" l="l"/>
              <a:pathLst>
                <a:path h="942172" w="1023928">
                  <a:moveTo>
                    <a:pt x="59277" y="0"/>
                  </a:moveTo>
                  <a:lnTo>
                    <a:pt x="964651" y="0"/>
                  </a:lnTo>
                  <a:cubicBezTo>
                    <a:pt x="997388" y="0"/>
                    <a:pt x="1023928" y="26539"/>
                    <a:pt x="1023928" y="59277"/>
                  </a:cubicBezTo>
                  <a:lnTo>
                    <a:pt x="1023928" y="882895"/>
                  </a:lnTo>
                  <a:cubicBezTo>
                    <a:pt x="1023928" y="915633"/>
                    <a:pt x="997388" y="942172"/>
                    <a:pt x="964651" y="942172"/>
                  </a:cubicBezTo>
                  <a:lnTo>
                    <a:pt x="59277" y="942172"/>
                  </a:lnTo>
                  <a:cubicBezTo>
                    <a:pt x="26539" y="942172"/>
                    <a:pt x="0" y="915633"/>
                    <a:pt x="0" y="882895"/>
                  </a:cubicBezTo>
                  <a:lnTo>
                    <a:pt x="0" y="59277"/>
                  </a:lnTo>
                  <a:cubicBezTo>
                    <a:pt x="0" y="26539"/>
                    <a:pt x="26539" y="0"/>
                    <a:pt x="5927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023928" cy="99932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31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4108619" y="435218"/>
            <a:ext cx="4179381" cy="3845679"/>
            <a:chOff x="0" y="0"/>
            <a:chExt cx="1023928" cy="94217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23928" cy="942172"/>
            </a:xfrm>
            <a:custGeom>
              <a:avLst/>
              <a:gdLst/>
              <a:ahLst/>
              <a:cxnLst/>
              <a:rect r="r" b="b" t="t" l="l"/>
              <a:pathLst>
                <a:path h="942172" w="1023928">
                  <a:moveTo>
                    <a:pt x="59277" y="0"/>
                  </a:moveTo>
                  <a:lnTo>
                    <a:pt x="964651" y="0"/>
                  </a:lnTo>
                  <a:cubicBezTo>
                    <a:pt x="997388" y="0"/>
                    <a:pt x="1023928" y="26539"/>
                    <a:pt x="1023928" y="59277"/>
                  </a:cubicBezTo>
                  <a:lnTo>
                    <a:pt x="1023928" y="882895"/>
                  </a:lnTo>
                  <a:cubicBezTo>
                    <a:pt x="1023928" y="915633"/>
                    <a:pt x="997388" y="942172"/>
                    <a:pt x="964651" y="942172"/>
                  </a:cubicBezTo>
                  <a:lnTo>
                    <a:pt x="59277" y="942172"/>
                  </a:lnTo>
                  <a:cubicBezTo>
                    <a:pt x="26539" y="942172"/>
                    <a:pt x="0" y="915633"/>
                    <a:pt x="0" y="882895"/>
                  </a:cubicBezTo>
                  <a:lnTo>
                    <a:pt x="0" y="59277"/>
                  </a:lnTo>
                  <a:cubicBezTo>
                    <a:pt x="0" y="26539"/>
                    <a:pt x="26539" y="0"/>
                    <a:pt x="5927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023928" cy="99932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31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14870148" y="4280897"/>
            <a:ext cx="2389152" cy="3585969"/>
          </a:xfrm>
          <a:custGeom>
            <a:avLst/>
            <a:gdLst/>
            <a:ahLst/>
            <a:cxnLst/>
            <a:rect r="r" b="b" t="t" l="l"/>
            <a:pathLst>
              <a:path h="3585969" w="2389152">
                <a:moveTo>
                  <a:pt x="0" y="0"/>
                </a:moveTo>
                <a:lnTo>
                  <a:pt x="2389152" y="0"/>
                </a:lnTo>
                <a:lnTo>
                  <a:pt x="2389152" y="3585969"/>
                </a:lnTo>
                <a:lnTo>
                  <a:pt x="0" y="35859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860647" y="525454"/>
            <a:ext cx="3044037" cy="4013488"/>
          </a:xfrm>
          <a:custGeom>
            <a:avLst/>
            <a:gdLst/>
            <a:ahLst/>
            <a:cxnLst/>
            <a:rect r="r" b="b" t="t" l="l"/>
            <a:pathLst>
              <a:path h="4013488" w="3044037">
                <a:moveTo>
                  <a:pt x="0" y="0"/>
                </a:moveTo>
                <a:lnTo>
                  <a:pt x="3044037" y="0"/>
                </a:lnTo>
                <a:lnTo>
                  <a:pt x="3044037" y="4013487"/>
                </a:lnTo>
                <a:lnTo>
                  <a:pt x="0" y="401348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7406" t="-38450" r="-24609" b="-45642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14400069" y="173388"/>
            <a:ext cx="3887931" cy="4281649"/>
          </a:xfrm>
          <a:custGeom>
            <a:avLst/>
            <a:gdLst/>
            <a:ahLst/>
            <a:cxnLst/>
            <a:rect r="r" b="b" t="t" l="l"/>
            <a:pathLst>
              <a:path h="4281649" w="3887931">
                <a:moveTo>
                  <a:pt x="0" y="0"/>
                </a:moveTo>
                <a:lnTo>
                  <a:pt x="3887931" y="0"/>
                </a:lnTo>
                <a:lnTo>
                  <a:pt x="3887931" y="4281649"/>
                </a:lnTo>
                <a:lnTo>
                  <a:pt x="0" y="428164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6612" t="-58480" r="0" b="-14082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-500222" y="-1691943"/>
            <a:ext cx="2784776" cy="2968269"/>
          </a:xfrm>
          <a:custGeom>
            <a:avLst/>
            <a:gdLst/>
            <a:ahLst/>
            <a:cxnLst/>
            <a:rect r="r" b="b" t="t" l="l"/>
            <a:pathLst>
              <a:path h="2968269" w="2784776">
                <a:moveTo>
                  <a:pt x="0" y="0"/>
                </a:moveTo>
                <a:lnTo>
                  <a:pt x="2784777" y="0"/>
                </a:lnTo>
                <a:lnTo>
                  <a:pt x="2784777" y="2968270"/>
                </a:lnTo>
                <a:lnTo>
                  <a:pt x="0" y="296827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5503224" y="9258300"/>
            <a:ext cx="2784776" cy="2968269"/>
          </a:xfrm>
          <a:custGeom>
            <a:avLst/>
            <a:gdLst/>
            <a:ahLst/>
            <a:cxnLst/>
            <a:rect r="r" b="b" t="t" l="l"/>
            <a:pathLst>
              <a:path h="2968269" w="2784776">
                <a:moveTo>
                  <a:pt x="0" y="0"/>
                </a:moveTo>
                <a:lnTo>
                  <a:pt x="2784776" y="0"/>
                </a:lnTo>
                <a:lnTo>
                  <a:pt x="2784776" y="2968269"/>
                </a:lnTo>
                <a:lnTo>
                  <a:pt x="0" y="29682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7" id="17"/>
          <p:cNvSpPr txBox="true"/>
          <p:nvPr/>
        </p:nvSpPr>
        <p:spPr>
          <a:xfrm rot="0">
            <a:off x="2106331" y="542683"/>
            <a:ext cx="6621113" cy="50896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4"/>
              </a:lnSpc>
            </a:pPr>
            <a:r>
              <a:rPr lang="en-US" b="true" sz="3603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ФУНКЦИИ НА МЕТОДИТЕ:</a:t>
            </a:r>
          </a:p>
          <a:p>
            <a:pPr algn="ctr" marL="777896" indent="-388948" lvl="1">
              <a:lnSpc>
                <a:spcPts val="5044"/>
              </a:lnSpc>
              <a:buFont typeface="Arial"/>
              <a:buChar char="•"/>
            </a:pPr>
            <a:r>
              <a:rPr lang="en-US" b="true" sz="3603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AddWin() – добавя 3 точки при победа</a:t>
            </a:r>
          </a:p>
          <a:p>
            <a:pPr algn="ctr" marL="777896" indent="-388948" lvl="1">
              <a:lnSpc>
                <a:spcPts val="5044"/>
              </a:lnSpc>
              <a:buFont typeface="Arial"/>
              <a:buChar char="•"/>
            </a:pPr>
            <a:r>
              <a:rPr lang="en-US" b="true" sz="3603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AddDraw() – добавя 1 точка при равенство</a:t>
            </a:r>
          </a:p>
          <a:p>
            <a:pPr algn="ctr" marL="777896" indent="-388948" lvl="1">
              <a:lnSpc>
                <a:spcPts val="5044"/>
              </a:lnSpc>
              <a:buFont typeface="Arial"/>
              <a:buChar char="•"/>
            </a:pPr>
            <a:r>
              <a:rPr lang="en-US" b="true" sz="3603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Методите променят състоянието на о</a:t>
            </a:r>
          </a:p>
          <a:p>
            <a:pPr algn="ctr" marL="0" indent="0" lvl="0">
              <a:lnSpc>
                <a:spcPts val="504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605586" y="-1415667"/>
            <a:ext cx="13364828" cy="13386666"/>
          </a:xfrm>
          <a:custGeom>
            <a:avLst/>
            <a:gdLst/>
            <a:ahLst/>
            <a:cxnLst/>
            <a:rect r="r" b="b" t="t" l="l"/>
            <a:pathLst>
              <a:path h="13386666" w="13364828">
                <a:moveTo>
                  <a:pt x="0" y="0"/>
                </a:moveTo>
                <a:lnTo>
                  <a:pt x="13364828" y="0"/>
                </a:lnTo>
                <a:lnTo>
                  <a:pt x="13364828" y="13386666"/>
                </a:lnTo>
                <a:lnTo>
                  <a:pt x="0" y="133866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779527" y="2780930"/>
            <a:ext cx="10632726" cy="6506761"/>
            <a:chOff x="0" y="0"/>
            <a:chExt cx="2338738" cy="143120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338738" cy="1431205"/>
            </a:xfrm>
            <a:custGeom>
              <a:avLst/>
              <a:gdLst/>
              <a:ahLst/>
              <a:cxnLst/>
              <a:rect r="r" b="b" t="t" l="l"/>
              <a:pathLst>
                <a:path h="1431205" w="2338738">
                  <a:moveTo>
                    <a:pt x="23300" y="0"/>
                  </a:moveTo>
                  <a:lnTo>
                    <a:pt x="2315438" y="0"/>
                  </a:lnTo>
                  <a:cubicBezTo>
                    <a:pt x="2321618" y="0"/>
                    <a:pt x="2327544" y="2455"/>
                    <a:pt x="2331914" y="6824"/>
                  </a:cubicBezTo>
                  <a:cubicBezTo>
                    <a:pt x="2336283" y="11194"/>
                    <a:pt x="2338738" y="17120"/>
                    <a:pt x="2338738" y="23300"/>
                  </a:cubicBezTo>
                  <a:lnTo>
                    <a:pt x="2338738" y="1407905"/>
                  </a:lnTo>
                  <a:cubicBezTo>
                    <a:pt x="2338738" y="1420773"/>
                    <a:pt x="2328307" y="1431205"/>
                    <a:pt x="2315438" y="1431205"/>
                  </a:cubicBezTo>
                  <a:lnTo>
                    <a:pt x="23300" y="1431205"/>
                  </a:lnTo>
                  <a:cubicBezTo>
                    <a:pt x="10432" y="1431205"/>
                    <a:pt x="0" y="1420773"/>
                    <a:pt x="0" y="1407905"/>
                  </a:cubicBezTo>
                  <a:lnTo>
                    <a:pt x="0" y="23300"/>
                  </a:lnTo>
                  <a:cubicBezTo>
                    <a:pt x="0" y="10432"/>
                    <a:pt x="10432" y="0"/>
                    <a:pt x="233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2338738" cy="148835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Обяснение: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Статичният метод работи със статичното свойство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Извежда информация за всички отбори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Извиква се чрез името на класа</a:t>
              </a:r>
            </a:p>
            <a:p>
              <a:pPr algn="ctr">
                <a:lnSpc>
                  <a:spcPts val="4331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180609" y="1440852"/>
            <a:ext cx="10572767" cy="1159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590"/>
              </a:lnSpc>
              <a:spcBef>
                <a:spcPct val="0"/>
              </a:spcBef>
            </a:pPr>
            <a:r>
              <a:rPr lang="en-US" b="true" sz="6850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STAR PLAYERS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786713" y="-3099200"/>
            <a:ext cx="19900110" cy="19900110"/>
          </a:xfrm>
          <a:custGeom>
            <a:avLst/>
            <a:gdLst/>
            <a:ahLst/>
            <a:cxnLst/>
            <a:rect r="r" b="b" t="t" l="l"/>
            <a:pathLst>
              <a:path h="19900110" w="19900110">
                <a:moveTo>
                  <a:pt x="0" y="0"/>
                </a:moveTo>
                <a:lnTo>
                  <a:pt x="19900110" y="0"/>
                </a:lnTo>
                <a:lnTo>
                  <a:pt x="19900110" y="19900110"/>
                </a:lnTo>
                <a:lnTo>
                  <a:pt x="0" y="1990011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2999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1930360"/>
            <a:ext cx="10957570" cy="1345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407"/>
              </a:lnSpc>
            </a:pPr>
            <a:r>
              <a:rPr lang="en-US" b="true" sz="9375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THANK YOU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3275774"/>
            <a:ext cx="8344661" cy="5460539"/>
            <a:chOff x="0" y="0"/>
            <a:chExt cx="1784932" cy="116801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84932" cy="1168015"/>
            </a:xfrm>
            <a:custGeom>
              <a:avLst/>
              <a:gdLst/>
              <a:ahLst/>
              <a:cxnLst/>
              <a:rect r="r" b="b" t="t" l="l"/>
              <a:pathLst>
                <a:path h="1168015" w="1784932">
                  <a:moveTo>
                    <a:pt x="19483" y="0"/>
                  </a:moveTo>
                  <a:lnTo>
                    <a:pt x="1765449" y="0"/>
                  </a:lnTo>
                  <a:cubicBezTo>
                    <a:pt x="1776209" y="0"/>
                    <a:pt x="1784932" y="8723"/>
                    <a:pt x="1784932" y="19483"/>
                  </a:cubicBezTo>
                  <a:lnTo>
                    <a:pt x="1784932" y="1148532"/>
                  </a:lnTo>
                  <a:cubicBezTo>
                    <a:pt x="1784932" y="1159292"/>
                    <a:pt x="1776209" y="1168015"/>
                    <a:pt x="1765449" y="1168015"/>
                  </a:cubicBezTo>
                  <a:lnTo>
                    <a:pt x="19483" y="1168015"/>
                  </a:lnTo>
                  <a:cubicBezTo>
                    <a:pt x="8723" y="1168015"/>
                    <a:pt x="0" y="1159292"/>
                    <a:pt x="0" y="1148532"/>
                  </a:cubicBezTo>
                  <a:lnTo>
                    <a:pt x="0" y="19483"/>
                  </a:lnTo>
                  <a:cubicBezTo>
                    <a:pt x="0" y="8723"/>
                    <a:pt x="8723" y="0"/>
                    <a:pt x="1948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784932" cy="12061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87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9967419" y="2564967"/>
            <a:ext cx="13364828" cy="13386666"/>
          </a:xfrm>
          <a:custGeom>
            <a:avLst/>
            <a:gdLst/>
            <a:ahLst/>
            <a:cxnLst/>
            <a:rect r="r" b="b" t="t" l="l"/>
            <a:pathLst>
              <a:path h="13386666" w="13364828">
                <a:moveTo>
                  <a:pt x="0" y="0"/>
                </a:moveTo>
                <a:lnTo>
                  <a:pt x="13364828" y="0"/>
                </a:lnTo>
                <a:lnTo>
                  <a:pt x="13364828" y="13386666"/>
                </a:lnTo>
                <a:lnTo>
                  <a:pt x="0" y="1338666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42396" y="3225408"/>
            <a:ext cx="7901604" cy="4864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1"/>
              </a:lnSpc>
              <a:spcBef>
                <a:spcPct val="0"/>
              </a:spcBef>
            </a:pPr>
            <a:r>
              <a:rPr lang="en-US" sz="3094" spc="21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FootballTeam team1 = new FootballTeam("Barcelona", "Xavi");</a:t>
            </a:r>
          </a:p>
          <a:p>
            <a:pPr algn="ctr">
              <a:lnSpc>
                <a:spcPts val="4331"/>
              </a:lnSpc>
              <a:spcBef>
                <a:spcPct val="0"/>
              </a:spcBef>
            </a:pPr>
            <a:r>
              <a:rPr lang="en-US" sz="3094" spc="21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team1.AddWin();</a:t>
            </a:r>
          </a:p>
          <a:p>
            <a:pPr algn="ctr">
              <a:lnSpc>
                <a:spcPts val="4331"/>
              </a:lnSpc>
              <a:spcBef>
                <a:spcPct val="0"/>
              </a:spcBef>
            </a:pPr>
          </a:p>
          <a:p>
            <a:pPr algn="ctr">
              <a:lnSpc>
                <a:spcPts val="4331"/>
              </a:lnSpc>
              <a:spcBef>
                <a:spcPct val="0"/>
              </a:spcBef>
            </a:pPr>
            <a:r>
              <a:rPr lang="en-US" sz="3094" spc="21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FootballTeam team2 = new FootballTeam();</a:t>
            </a:r>
          </a:p>
          <a:p>
            <a:pPr algn="ctr">
              <a:lnSpc>
                <a:spcPts val="4331"/>
              </a:lnSpc>
              <a:spcBef>
                <a:spcPct val="0"/>
              </a:spcBef>
            </a:pPr>
            <a:r>
              <a:rPr lang="en-US" sz="3094" spc="21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team2.AddDraw();</a:t>
            </a:r>
          </a:p>
          <a:p>
            <a:pPr algn="ctr">
              <a:lnSpc>
                <a:spcPts val="4331"/>
              </a:lnSpc>
              <a:spcBef>
                <a:spcPct val="0"/>
              </a:spcBef>
            </a:pPr>
          </a:p>
          <a:p>
            <a:pPr algn="ctr">
              <a:lnSpc>
                <a:spcPts val="4331"/>
              </a:lnSpc>
              <a:spcBef>
                <a:spcPct val="0"/>
              </a:spcBef>
            </a:pPr>
            <a:r>
              <a:rPr lang="en-US" sz="3094" spc="210">
                <a:solidFill>
                  <a:srgbClr val="FFFFFF"/>
                </a:solidFill>
                <a:latin typeface="Saira"/>
                <a:ea typeface="Saira"/>
                <a:cs typeface="Saira"/>
                <a:sym typeface="Saira"/>
              </a:rPr>
              <a:t>FootballTeam.ShowTotalTeams();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504622" y="9143199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2"/>
                </a:lnTo>
                <a:lnTo>
                  <a:pt x="0" y="22876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4" id="4"/>
          <p:cNvSpPr/>
          <p:nvPr/>
        </p:nvSpPr>
        <p:spPr>
          <a:xfrm flipH="false" flipV="false" rot="5400000">
            <a:off x="16648422" y="-928777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50" y="0"/>
                </a:lnTo>
                <a:lnTo>
                  <a:pt x="4168750" y="2287601"/>
                </a:lnTo>
                <a:lnTo>
                  <a:pt x="0" y="22876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5" id="5"/>
          <p:cNvSpPr/>
          <p:nvPr/>
        </p:nvSpPr>
        <p:spPr>
          <a:xfrm flipH="false" flipV="false" rot="5400000">
            <a:off x="-2084375" y="8607480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50" y="0"/>
                </a:lnTo>
                <a:lnTo>
                  <a:pt x="4168750" y="2287601"/>
                </a:lnTo>
                <a:lnTo>
                  <a:pt x="0" y="228760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6" id="6"/>
          <p:cNvGrpSpPr/>
          <p:nvPr/>
        </p:nvGrpSpPr>
        <p:grpSpPr>
          <a:xfrm rot="0">
            <a:off x="547865" y="4592178"/>
            <a:ext cx="11114272" cy="4551022"/>
            <a:chOff x="0" y="0"/>
            <a:chExt cx="2444658" cy="1001027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44658" cy="1001027"/>
            </a:xfrm>
            <a:custGeom>
              <a:avLst/>
              <a:gdLst/>
              <a:ahLst/>
              <a:cxnLst/>
              <a:rect r="r" b="b" t="t" l="l"/>
              <a:pathLst>
                <a:path h="1001027" w="2444658">
                  <a:moveTo>
                    <a:pt x="22290" y="0"/>
                  </a:moveTo>
                  <a:lnTo>
                    <a:pt x="2422367" y="0"/>
                  </a:lnTo>
                  <a:cubicBezTo>
                    <a:pt x="2434678" y="0"/>
                    <a:pt x="2444658" y="9980"/>
                    <a:pt x="2444658" y="22290"/>
                  </a:cubicBezTo>
                  <a:lnTo>
                    <a:pt x="2444658" y="978737"/>
                  </a:lnTo>
                  <a:cubicBezTo>
                    <a:pt x="2444658" y="991048"/>
                    <a:pt x="2434678" y="1001027"/>
                    <a:pt x="2422367" y="1001027"/>
                  </a:cubicBezTo>
                  <a:lnTo>
                    <a:pt x="22290" y="1001027"/>
                  </a:lnTo>
                  <a:cubicBezTo>
                    <a:pt x="9980" y="1001027"/>
                    <a:pt x="0" y="991048"/>
                    <a:pt x="0" y="978737"/>
                  </a:cubicBezTo>
                  <a:lnTo>
                    <a:pt x="0" y="22290"/>
                  </a:lnTo>
                  <a:cubicBezTo>
                    <a:pt x="0" y="9980"/>
                    <a:pt x="9980" y="0"/>
                    <a:pt x="2229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2444658" cy="105817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Управление на футболен отбор на C#</a:t>
              </a:r>
            </a:p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Обектно-ориентирано програмиране</a:t>
              </a:r>
            </a:p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 10. клас</a:t>
              </a:r>
            </a:p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Изготвил: [D]</a:t>
              </a:r>
            </a:p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 Предмет: Информатика / Програмиране</a:t>
              </a:r>
            </a:p>
            <a:p>
              <a:pPr algn="ctr">
                <a:lnSpc>
                  <a:spcPts val="433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0">
            <a:off x="11662137" y="-1645564"/>
            <a:ext cx="6625863" cy="11932564"/>
          </a:xfrm>
          <a:custGeom>
            <a:avLst/>
            <a:gdLst/>
            <a:ahLst/>
            <a:cxnLst/>
            <a:rect r="r" b="b" t="t" l="l"/>
            <a:pathLst>
              <a:path h="11932564" w="6625863">
                <a:moveTo>
                  <a:pt x="6625863" y="0"/>
                </a:moveTo>
                <a:lnTo>
                  <a:pt x="0" y="0"/>
                </a:lnTo>
                <a:lnTo>
                  <a:pt x="0" y="11932564"/>
                </a:lnTo>
                <a:lnTo>
                  <a:pt x="6625863" y="11932564"/>
                </a:lnTo>
                <a:lnTo>
                  <a:pt x="6625863" y="0"/>
                </a:lnTo>
                <a:close/>
              </a:path>
            </a:pathLst>
          </a:custGeom>
          <a:blipFill>
            <a:blip r:embed="rId7"/>
            <a:stretch>
              <a:fillRect l="0" t="0" r="-20169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717672" y="2565884"/>
            <a:ext cx="8345089" cy="1325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947"/>
              </a:lnSpc>
              <a:spcBef>
                <a:spcPct val="0"/>
              </a:spcBef>
            </a:pPr>
            <a:r>
              <a:rPr lang="en-US" b="true" sz="7819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CONTENT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5400000">
            <a:off x="-240473" y="-39097"/>
            <a:ext cx="10398846" cy="9917900"/>
          </a:xfrm>
          <a:custGeom>
            <a:avLst/>
            <a:gdLst/>
            <a:ahLst/>
            <a:cxnLst/>
            <a:rect r="r" b="b" t="t" l="l"/>
            <a:pathLst>
              <a:path h="9917900" w="10398846">
                <a:moveTo>
                  <a:pt x="0" y="0"/>
                </a:moveTo>
                <a:lnTo>
                  <a:pt x="10398846" y="0"/>
                </a:lnTo>
                <a:lnTo>
                  <a:pt x="10398846" y="9917900"/>
                </a:lnTo>
                <a:lnTo>
                  <a:pt x="0" y="99179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2627448"/>
            <a:ext cx="8115300" cy="11214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188"/>
              </a:lnSpc>
            </a:pPr>
            <a:r>
              <a:rPr lang="en-US" b="true" sz="6563">
                <a:solidFill>
                  <a:srgbClr val="1B1B1B"/>
                </a:solidFill>
                <a:latin typeface="Luktao Bold"/>
                <a:ea typeface="Luktao Bold"/>
                <a:cs typeface="Luktao Bold"/>
                <a:sym typeface="Luktao Bold"/>
              </a:rPr>
              <a:t>INTRODUCTION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0897368" y="1028700"/>
            <a:ext cx="5344910" cy="16643283"/>
          </a:xfrm>
          <a:custGeom>
            <a:avLst/>
            <a:gdLst/>
            <a:ahLst/>
            <a:cxnLst/>
            <a:rect r="r" b="b" t="t" l="l"/>
            <a:pathLst>
              <a:path h="16643283" w="5344910">
                <a:moveTo>
                  <a:pt x="0" y="0"/>
                </a:moveTo>
                <a:lnTo>
                  <a:pt x="5344910" y="0"/>
                </a:lnTo>
                <a:lnTo>
                  <a:pt x="5344910" y="16643283"/>
                </a:lnTo>
                <a:lnTo>
                  <a:pt x="0" y="166432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61418" t="-6180" r="-59202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818342" y="-1489613"/>
            <a:ext cx="4106977" cy="4113688"/>
          </a:xfrm>
          <a:custGeom>
            <a:avLst/>
            <a:gdLst/>
            <a:ahLst/>
            <a:cxnLst/>
            <a:rect r="r" b="b" t="t" l="l"/>
            <a:pathLst>
              <a:path h="4113688" w="4106977">
                <a:moveTo>
                  <a:pt x="0" y="0"/>
                </a:moveTo>
                <a:lnTo>
                  <a:pt x="4106977" y="0"/>
                </a:lnTo>
                <a:lnTo>
                  <a:pt x="4106977" y="4113688"/>
                </a:lnTo>
                <a:lnTo>
                  <a:pt x="0" y="4113688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675466" y="8136629"/>
            <a:ext cx="4293727" cy="4300743"/>
          </a:xfrm>
          <a:custGeom>
            <a:avLst/>
            <a:gdLst/>
            <a:ahLst/>
            <a:cxnLst/>
            <a:rect r="r" b="b" t="t" l="l"/>
            <a:pathLst>
              <a:path h="4300743" w="4293727">
                <a:moveTo>
                  <a:pt x="0" y="0"/>
                </a:moveTo>
                <a:lnTo>
                  <a:pt x="4293727" y="0"/>
                </a:lnTo>
                <a:lnTo>
                  <a:pt x="4293727" y="4300742"/>
                </a:lnTo>
                <a:lnTo>
                  <a:pt x="0" y="430074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139238" y="3768333"/>
            <a:ext cx="9525" cy="521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1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249442" y="4862703"/>
            <a:ext cx="8620220" cy="26931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1"/>
              </a:lnSpc>
              <a:spcBef>
                <a:spcPct val="0"/>
              </a:spcBef>
            </a:pPr>
            <a:r>
              <a:rPr lang="en-US" sz="3094" spc="210">
                <a:solidFill>
                  <a:srgbClr val="1B1B1B"/>
                </a:solidFill>
                <a:latin typeface="Saira"/>
                <a:ea typeface="Saira"/>
                <a:cs typeface="Saira"/>
                <a:sym typeface="Saira"/>
              </a:rPr>
              <a:t>Да се създаде програма на C#</a:t>
            </a:r>
          </a:p>
          <a:p>
            <a:pPr algn="ctr">
              <a:lnSpc>
                <a:spcPts val="4331"/>
              </a:lnSpc>
              <a:spcBef>
                <a:spcPct val="0"/>
              </a:spcBef>
            </a:pPr>
            <a:r>
              <a:rPr lang="en-US" sz="3094" spc="210">
                <a:solidFill>
                  <a:srgbClr val="1B1B1B"/>
                </a:solidFill>
                <a:latin typeface="Saira"/>
                <a:ea typeface="Saira"/>
                <a:cs typeface="Saira"/>
                <a:sym typeface="Saira"/>
              </a:rPr>
              <a:t>Да се използва обектно-ориентирано програмиране</a:t>
            </a:r>
          </a:p>
          <a:p>
            <a:pPr algn="ctr">
              <a:lnSpc>
                <a:spcPts val="4331"/>
              </a:lnSpc>
              <a:spcBef>
                <a:spcPct val="0"/>
              </a:spcBef>
            </a:pPr>
            <a:r>
              <a:rPr lang="en-US" sz="3094" spc="210">
                <a:solidFill>
                  <a:srgbClr val="1B1B1B"/>
                </a:solidFill>
                <a:latin typeface="Saira"/>
                <a:ea typeface="Saira"/>
                <a:cs typeface="Saira"/>
                <a:sym typeface="Saira"/>
              </a:rPr>
              <a:t>Да се моделира футболен отбор и неговите играчи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17672" y="4190862"/>
            <a:ext cx="6946760" cy="4267326"/>
            <a:chOff x="0" y="0"/>
            <a:chExt cx="1527986" cy="9386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527986" cy="938627"/>
            </a:xfrm>
            <a:custGeom>
              <a:avLst/>
              <a:gdLst/>
              <a:ahLst/>
              <a:cxnLst/>
              <a:rect r="r" b="b" t="t" l="l"/>
              <a:pathLst>
                <a:path h="938627" w="1527986">
                  <a:moveTo>
                    <a:pt x="35663" y="0"/>
                  </a:moveTo>
                  <a:lnTo>
                    <a:pt x="1492323" y="0"/>
                  </a:lnTo>
                  <a:cubicBezTo>
                    <a:pt x="1512019" y="0"/>
                    <a:pt x="1527986" y="15967"/>
                    <a:pt x="1527986" y="35663"/>
                  </a:cubicBezTo>
                  <a:lnTo>
                    <a:pt x="1527986" y="902964"/>
                  </a:lnTo>
                  <a:cubicBezTo>
                    <a:pt x="1527986" y="922660"/>
                    <a:pt x="1512019" y="938627"/>
                    <a:pt x="1492323" y="938627"/>
                  </a:cubicBezTo>
                  <a:lnTo>
                    <a:pt x="35663" y="938627"/>
                  </a:lnTo>
                  <a:cubicBezTo>
                    <a:pt x="26204" y="938627"/>
                    <a:pt x="17134" y="934869"/>
                    <a:pt x="10445" y="928181"/>
                  </a:cubicBezTo>
                  <a:cubicBezTo>
                    <a:pt x="3757" y="921493"/>
                    <a:pt x="0" y="912422"/>
                    <a:pt x="0" y="902964"/>
                  </a:cubicBezTo>
                  <a:lnTo>
                    <a:pt x="0" y="35663"/>
                  </a:lnTo>
                  <a:cubicBezTo>
                    <a:pt x="0" y="15967"/>
                    <a:pt x="15967" y="0"/>
                    <a:pt x="35663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527986" cy="995777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3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451077" y="-1143801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2"/>
                </a:lnTo>
                <a:lnTo>
                  <a:pt x="0" y="22876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-1019058">
            <a:off x="9854823" y="3985047"/>
            <a:ext cx="4531138" cy="5277133"/>
            <a:chOff x="0" y="0"/>
            <a:chExt cx="13561060" cy="1579372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508000" y="508000"/>
              <a:ext cx="12052300" cy="14707870"/>
            </a:xfrm>
            <a:custGeom>
              <a:avLst/>
              <a:gdLst/>
              <a:ahLst/>
              <a:cxnLst/>
              <a:rect r="r" b="b" t="t" l="l"/>
              <a:pathLst>
                <a:path h="14707870" w="12052300">
                  <a:moveTo>
                    <a:pt x="10295890" y="14707870"/>
                  </a:moveTo>
                  <a:lnTo>
                    <a:pt x="0" y="13376911"/>
                  </a:lnTo>
                  <a:lnTo>
                    <a:pt x="1756410" y="0"/>
                  </a:lnTo>
                  <a:lnTo>
                    <a:pt x="12052300" y="1330960"/>
                  </a:lnTo>
                  <a:lnTo>
                    <a:pt x="10295890" y="14707870"/>
                  </a:lnTo>
                  <a:close/>
                </a:path>
              </a:pathLst>
            </a:custGeom>
            <a:blipFill>
              <a:blip r:embed="rId5"/>
              <a:stretch>
                <a:fillRect l="-41442" t="0" r="-41442" b="0"/>
              </a:stretch>
            </a:blip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-21590"/>
              <a:ext cx="13561061" cy="15815310"/>
            </a:xfrm>
            <a:custGeom>
              <a:avLst/>
              <a:gdLst/>
              <a:ahLst/>
              <a:cxnLst/>
              <a:rect r="r" b="b" t="t" l="l"/>
              <a:pathLst>
                <a:path h="15815310" w="13561061">
                  <a:moveTo>
                    <a:pt x="13561061" y="15815310"/>
                  </a:moveTo>
                  <a:lnTo>
                    <a:pt x="0" y="15815310"/>
                  </a:lnTo>
                  <a:lnTo>
                    <a:pt x="0" y="0"/>
                  </a:lnTo>
                  <a:lnTo>
                    <a:pt x="13561061" y="0"/>
                  </a:lnTo>
                  <a:lnTo>
                    <a:pt x="13561061" y="15815310"/>
                  </a:lnTo>
                  <a:close/>
                </a:path>
              </a:pathLst>
            </a:custGeom>
            <a:blipFill>
              <a:blip r:embed="rId6"/>
              <a:stretch>
                <a:fillRect l="0" t="-144" r="0" b="-144"/>
              </a:stretch>
            </a:blipFill>
          </p:spPr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-375784">
            <a:off x="12792330" y="1375212"/>
            <a:ext cx="4531138" cy="5277133"/>
            <a:chOff x="0" y="0"/>
            <a:chExt cx="13561060" cy="1579372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508000" y="508000"/>
              <a:ext cx="12052300" cy="14707870"/>
            </a:xfrm>
            <a:custGeom>
              <a:avLst/>
              <a:gdLst/>
              <a:ahLst/>
              <a:cxnLst/>
              <a:rect r="r" b="b" t="t" l="l"/>
              <a:pathLst>
                <a:path h="14707870" w="12052300">
                  <a:moveTo>
                    <a:pt x="10295890" y="14707870"/>
                  </a:moveTo>
                  <a:lnTo>
                    <a:pt x="0" y="13376911"/>
                  </a:lnTo>
                  <a:lnTo>
                    <a:pt x="1756410" y="0"/>
                  </a:lnTo>
                  <a:lnTo>
                    <a:pt x="12052300" y="1330960"/>
                  </a:lnTo>
                  <a:lnTo>
                    <a:pt x="10295890" y="14707870"/>
                  </a:lnTo>
                  <a:close/>
                </a:path>
              </a:pathLst>
            </a:custGeom>
            <a:blipFill>
              <a:blip r:embed="rId7"/>
              <a:stretch>
                <a:fillRect l="0" t="-11402" r="0" b="-11402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-21590"/>
              <a:ext cx="13561061" cy="15815310"/>
            </a:xfrm>
            <a:custGeom>
              <a:avLst/>
              <a:gdLst/>
              <a:ahLst/>
              <a:cxnLst/>
              <a:rect r="r" b="b" t="t" l="l"/>
              <a:pathLst>
                <a:path h="15815310" w="13561061">
                  <a:moveTo>
                    <a:pt x="13561061" y="15815310"/>
                  </a:moveTo>
                  <a:lnTo>
                    <a:pt x="0" y="15815310"/>
                  </a:lnTo>
                  <a:lnTo>
                    <a:pt x="0" y="0"/>
                  </a:lnTo>
                  <a:lnTo>
                    <a:pt x="13561061" y="0"/>
                  </a:lnTo>
                  <a:lnTo>
                    <a:pt x="13561061" y="15815310"/>
                  </a:lnTo>
                  <a:close/>
                </a:path>
              </a:pathLst>
            </a:custGeom>
            <a:blipFill>
              <a:blip r:embed="rId6"/>
              <a:stretch>
                <a:fillRect l="0" t="-144" r="0" b="-144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717672" y="2565884"/>
            <a:ext cx="8345089" cy="1325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947"/>
              </a:lnSpc>
              <a:spcBef>
                <a:spcPct val="0"/>
              </a:spcBef>
            </a:pPr>
            <a:r>
              <a:rPr lang="en-US" b="true" sz="7819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W</a:t>
            </a:r>
            <a:r>
              <a:rPr lang="en-US" b="true" sz="7819" strike="noStrike" u="none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ELCOME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36074" y="4398960"/>
            <a:ext cx="6109956" cy="3867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225"/>
              </a:lnSpc>
              <a:spcBef>
                <a:spcPct val="0"/>
              </a:spcBef>
            </a:pP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-1813046" y="-817258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1"/>
                </a:lnTo>
                <a:lnTo>
                  <a:pt x="0" y="22876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6" id="16"/>
          <p:cNvSpPr/>
          <p:nvPr/>
        </p:nvSpPr>
        <p:spPr>
          <a:xfrm flipH="false" flipV="false" rot="0">
            <a:off x="16203625" y="8248608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50" y="0"/>
                </a:lnTo>
                <a:lnTo>
                  <a:pt x="4168750" y="2287602"/>
                </a:lnTo>
                <a:lnTo>
                  <a:pt x="0" y="228760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TextBox 17" id="17"/>
          <p:cNvSpPr txBox="true"/>
          <p:nvPr/>
        </p:nvSpPr>
        <p:spPr>
          <a:xfrm rot="0">
            <a:off x="2136074" y="4738103"/>
            <a:ext cx="6109956" cy="3041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2"/>
              </a:lnSpc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vВ проекта са използвани два класа:</a:t>
            </a:r>
          </a:p>
          <a:p>
            <a:pPr algn="ctr" marL="462968" indent="-231484" lvl="1">
              <a:lnSpc>
                <a:spcPts val="3002"/>
              </a:lnSpc>
              <a:buFont typeface="Arial"/>
              <a:buChar char="•"/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Player – представя футболист</a:t>
            </a:r>
          </a:p>
          <a:p>
            <a:pPr algn="ctr" marL="462968" indent="-231484" lvl="1">
              <a:lnSpc>
                <a:spcPts val="3002"/>
              </a:lnSpc>
              <a:buFont typeface="Arial"/>
              <a:buChar char="•"/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Team – представя футболен отбор</a:t>
            </a:r>
          </a:p>
          <a:p>
            <a:pPr algn="ctr">
              <a:lnSpc>
                <a:spcPts val="3002"/>
              </a:lnSpc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Всеки клас съдържа:</a:t>
            </a:r>
          </a:p>
          <a:p>
            <a:pPr algn="ctr" marL="462968" indent="-231484" lvl="1">
              <a:lnSpc>
                <a:spcPts val="3002"/>
              </a:lnSpc>
              <a:buFont typeface="Arial"/>
              <a:buChar char="•"/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Свойства (Properties)</a:t>
            </a:r>
          </a:p>
          <a:p>
            <a:pPr algn="ctr" marL="462968" indent="-231484" lvl="1">
              <a:lnSpc>
                <a:spcPts val="3002"/>
              </a:lnSpc>
              <a:buFont typeface="Arial"/>
              <a:buChar char="•"/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Конструктори</a:t>
            </a:r>
          </a:p>
          <a:p>
            <a:pPr algn="ctr" marL="462968" indent="-231484" lvl="1">
              <a:lnSpc>
                <a:spcPts val="3002"/>
              </a:lnSpc>
              <a:buFont typeface="Arial"/>
              <a:buChar char="•"/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Методи</a:t>
            </a:r>
          </a:p>
          <a:p>
            <a:pPr algn="ctr">
              <a:lnSpc>
                <a:spcPts val="300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930724" y="3058569"/>
            <a:ext cx="4934392" cy="6662065"/>
            <a:chOff x="0" y="0"/>
            <a:chExt cx="1085352" cy="146536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85352" cy="1465365"/>
            </a:xfrm>
            <a:custGeom>
              <a:avLst/>
              <a:gdLst/>
              <a:ahLst/>
              <a:cxnLst/>
              <a:rect r="r" b="b" t="t" l="l"/>
              <a:pathLst>
                <a:path h="1465365" w="1085352">
                  <a:moveTo>
                    <a:pt x="50207" y="0"/>
                  </a:moveTo>
                  <a:lnTo>
                    <a:pt x="1035145" y="0"/>
                  </a:lnTo>
                  <a:cubicBezTo>
                    <a:pt x="1062874" y="0"/>
                    <a:pt x="1085352" y="22478"/>
                    <a:pt x="1085352" y="50207"/>
                  </a:cubicBezTo>
                  <a:lnTo>
                    <a:pt x="1085352" y="1415158"/>
                  </a:lnTo>
                  <a:cubicBezTo>
                    <a:pt x="1085352" y="1428474"/>
                    <a:pt x="1080062" y="1441244"/>
                    <a:pt x="1070647" y="1450660"/>
                  </a:cubicBezTo>
                  <a:cubicBezTo>
                    <a:pt x="1061231" y="1460075"/>
                    <a:pt x="1048461" y="1465365"/>
                    <a:pt x="1035145" y="1465365"/>
                  </a:cubicBezTo>
                  <a:lnTo>
                    <a:pt x="50207" y="1465365"/>
                  </a:lnTo>
                  <a:cubicBezTo>
                    <a:pt x="22478" y="1465365"/>
                    <a:pt x="0" y="1442887"/>
                    <a:pt x="0" y="1415158"/>
                  </a:cubicBezTo>
                  <a:lnTo>
                    <a:pt x="0" y="50207"/>
                  </a:lnTo>
                  <a:cubicBezTo>
                    <a:pt x="0" y="22478"/>
                    <a:pt x="22478" y="0"/>
                    <a:pt x="5020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085352" cy="15225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Свойства: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Name – име на играча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Number – номер на играча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Goals – отбелязани голове</a:t>
              </a:r>
            </a:p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Статично свойство: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TotalPlayers – общ брой създадени играчи</a:t>
              </a:r>
            </a:p>
            <a:p>
              <a:pPr algn="ctr">
                <a:lnSpc>
                  <a:spcPts val="4331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-2451077" y="-1143801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2"/>
                </a:lnTo>
                <a:lnTo>
                  <a:pt x="0" y="22876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15539148" y="9258300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1"/>
                </a:lnTo>
                <a:lnTo>
                  <a:pt x="0" y="22876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6644126" y="-1010204"/>
            <a:ext cx="2784776" cy="2968269"/>
          </a:xfrm>
          <a:custGeom>
            <a:avLst/>
            <a:gdLst/>
            <a:ahLst/>
            <a:cxnLst/>
            <a:rect r="r" b="b" t="t" l="l"/>
            <a:pathLst>
              <a:path h="2968269" w="2784776">
                <a:moveTo>
                  <a:pt x="0" y="0"/>
                </a:moveTo>
                <a:lnTo>
                  <a:pt x="2784777" y="0"/>
                </a:lnTo>
                <a:lnTo>
                  <a:pt x="2784777" y="2968270"/>
                </a:lnTo>
                <a:lnTo>
                  <a:pt x="0" y="296827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0">
            <a:off x="-366702" y="9258300"/>
            <a:ext cx="2784776" cy="2968269"/>
          </a:xfrm>
          <a:custGeom>
            <a:avLst/>
            <a:gdLst/>
            <a:ahLst/>
            <a:cxnLst/>
            <a:rect r="r" b="b" t="t" l="l"/>
            <a:pathLst>
              <a:path h="2968269" w="2784776">
                <a:moveTo>
                  <a:pt x="0" y="0"/>
                </a:moveTo>
                <a:lnTo>
                  <a:pt x="2784776" y="0"/>
                </a:lnTo>
                <a:lnTo>
                  <a:pt x="2784776" y="2968269"/>
                </a:lnTo>
                <a:lnTo>
                  <a:pt x="0" y="296826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1717672" y="708039"/>
            <a:ext cx="1399050" cy="5151961"/>
          </a:xfrm>
          <a:custGeom>
            <a:avLst/>
            <a:gdLst/>
            <a:ahLst/>
            <a:cxnLst/>
            <a:rect r="r" b="b" t="t" l="l"/>
            <a:pathLst>
              <a:path h="5151961" w="1399050">
                <a:moveTo>
                  <a:pt x="0" y="0"/>
                </a:moveTo>
                <a:lnTo>
                  <a:pt x="1399050" y="0"/>
                </a:lnTo>
                <a:lnTo>
                  <a:pt x="1399050" y="5151961"/>
                </a:lnTo>
                <a:lnTo>
                  <a:pt x="0" y="5151961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-175829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3891492" y="2045824"/>
            <a:ext cx="10505016" cy="1226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077"/>
              </a:lnSpc>
              <a:spcBef>
                <a:spcPct val="0"/>
              </a:spcBef>
            </a:pPr>
            <a:r>
              <a:rPr lang="en-US" b="true" sz="7198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OUR CLUB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075271" y="3040766"/>
            <a:ext cx="4796179" cy="6662065"/>
            <a:chOff x="0" y="0"/>
            <a:chExt cx="1054951" cy="146536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54951" cy="1465365"/>
            </a:xfrm>
            <a:custGeom>
              <a:avLst/>
              <a:gdLst/>
              <a:ahLst/>
              <a:cxnLst/>
              <a:rect r="r" b="b" t="t" l="l"/>
              <a:pathLst>
                <a:path h="1465365" w="1054951">
                  <a:moveTo>
                    <a:pt x="51654" y="0"/>
                  </a:moveTo>
                  <a:lnTo>
                    <a:pt x="1003297" y="0"/>
                  </a:lnTo>
                  <a:cubicBezTo>
                    <a:pt x="1031825" y="0"/>
                    <a:pt x="1054951" y="23126"/>
                    <a:pt x="1054951" y="51654"/>
                  </a:cubicBezTo>
                  <a:lnTo>
                    <a:pt x="1054951" y="1413711"/>
                  </a:lnTo>
                  <a:cubicBezTo>
                    <a:pt x="1054951" y="1427411"/>
                    <a:pt x="1049509" y="1440549"/>
                    <a:pt x="1039822" y="1450236"/>
                  </a:cubicBezTo>
                  <a:cubicBezTo>
                    <a:pt x="1030135" y="1459923"/>
                    <a:pt x="1016997" y="1465365"/>
                    <a:pt x="1003297" y="1465365"/>
                  </a:cubicBezTo>
                  <a:lnTo>
                    <a:pt x="51654" y="1465365"/>
                  </a:lnTo>
                  <a:cubicBezTo>
                    <a:pt x="23126" y="1465365"/>
                    <a:pt x="0" y="1442239"/>
                    <a:pt x="0" y="1413711"/>
                  </a:cubicBezTo>
                  <a:lnTo>
                    <a:pt x="0" y="51654"/>
                  </a:lnTo>
                  <a:cubicBezTo>
                    <a:pt x="0" y="23126"/>
                    <a:pt x="23126" y="0"/>
                    <a:pt x="51654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  <a:ln cap="rnd">
              <a:noFill/>
              <a:prstDash val="solid"/>
              <a:round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1054951" cy="152251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В класа Player има два конструктора: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Конструктор с име и номер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Конструктор с име, номер и голове</a:t>
              </a:r>
            </a:p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👉 Конструкторите се използват за създаване на обекти по различен начин.</a:t>
              </a:r>
            </a:p>
            <a:p>
              <a:pPr algn="ctr" marL="0" indent="0" lvl="0">
                <a:lnSpc>
                  <a:spcPts val="4331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2857396"/>
            <a:ext cx="10456021" cy="6535013"/>
          </a:xfrm>
          <a:custGeom>
            <a:avLst/>
            <a:gdLst/>
            <a:ahLst/>
            <a:cxnLst/>
            <a:rect r="r" b="b" t="t" l="l"/>
            <a:pathLst>
              <a:path h="6535013" w="10456021">
                <a:moveTo>
                  <a:pt x="0" y="0"/>
                </a:moveTo>
                <a:lnTo>
                  <a:pt x="10456021" y="0"/>
                </a:lnTo>
                <a:lnTo>
                  <a:pt x="10456021" y="6535013"/>
                </a:lnTo>
                <a:lnTo>
                  <a:pt x="0" y="65350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9597487" y="5761955"/>
            <a:ext cx="725896" cy="72589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b="true" sz="2144" spc="145">
                  <a:solidFill>
                    <a:srgbClr val="095D40"/>
                  </a:solidFill>
                  <a:latin typeface="Saira Bold"/>
                  <a:ea typeface="Saira Bold"/>
                  <a:cs typeface="Saira Bold"/>
                  <a:sym typeface="Saira Bold"/>
                </a:rPr>
                <a:t>01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8146816" y="5761955"/>
            <a:ext cx="725896" cy="72589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b="true" sz="2144" spc="145">
                  <a:solidFill>
                    <a:srgbClr val="095D40"/>
                  </a:solidFill>
                  <a:latin typeface="Saira Bold"/>
                  <a:ea typeface="Saira Bold"/>
                  <a:cs typeface="Saira Bold"/>
                  <a:sym typeface="Saira Bold"/>
                </a:rPr>
                <a:t>03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8655080" y="4353639"/>
            <a:ext cx="725896" cy="725896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b="true" sz="2144" spc="145">
                  <a:solidFill>
                    <a:srgbClr val="095D40"/>
                  </a:solidFill>
                  <a:latin typeface="Saira Bold"/>
                  <a:ea typeface="Saira Bold"/>
                  <a:cs typeface="Saira Bold"/>
                  <a:sym typeface="Saira Bold"/>
                </a:rPr>
                <a:t>02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655080" y="6937316"/>
            <a:ext cx="725896" cy="725896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b="true" sz="2144" spc="145">
                  <a:solidFill>
                    <a:srgbClr val="095D40"/>
                  </a:solidFill>
                  <a:latin typeface="Saira Bold"/>
                  <a:ea typeface="Saira Bold"/>
                  <a:cs typeface="Saira Bold"/>
                  <a:sym typeface="Saira Bold"/>
                </a:rPr>
                <a:t>04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6833800" y="7434991"/>
            <a:ext cx="725896" cy="725896"/>
            <a:chOff x="0" y="0"/>
            <a:chExt cx="812800" cy="8128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1" id="2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b="true" sz="2144" spc="145">
                  <a:solidFill>
                    <a:srgbClr val="095D40"/>
                  </a:solidFill>
                  <a:latin typeface="Saira Bold"/>
                  <a:ea typeface="Saira Bold"/>
                  <a:cs typeface="Saira Bold"/>
                  <a:sym typeface="Saira Bold"/>
                </a:rPr>
                <a:t>05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6833800" y="4575710"/>
            <a:ext cx="725896" cy="725896"/>
            <a:chOff x="0" y="0"/>
            <a:chExt cx="812800" cy="812800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b="true" sz="2144" spc="145">
                  <a:solidFill>
                    <a:srgbClr val="095D40"/>
                  </a:solidFill>
                  <a:latin typeface="Saira Bold"/>
                  <a:ea typeface="Saira Bold"/>
                  <a:cs typeface="Saira Bold"/>
                  <a:sym typeface="Saira Bold"/>
                </a:rPr>
                <a:t>07</a:t>
              </a: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5893763" y="5761955"/>
            <a:ext cx="725896" cy="725896"/>
            <a:chOff x="0" y="0"/>
            <a:chExt cx="812800" cy="8128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7" id="2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b="true" sz="2144" spc="145">
                  <a:solidFill>
                    <a:srgbClr val="095D40"/>
                  </a:solidFill>
                  <a:latin typeface="Saira Bold"/>
                  <a:ea typeface="Saira Bold"/>
                  <a:cs typeface="Saira Bold"/>
                  <a:sym typeface="Saira Bold"/>
                </a:rPr>
                <a:t>06</a:t>
              </a: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4781935" y="4212762"/>
            <a:ext cx="725896" cy="725896"/>
            <a:chOff x="0" y="0"/>
            <a:chExt cx="812800" cy="812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0" id="30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b="true" sz="2144" spc="145">
                  <a:solidFill>
                    <a:srgbClr val="095D40"/>
                  </a:solidFill>
                  <a:latin typeface="Saira Bold"/>
                  <a:ea typeface="Saira Bold"/>
                  <a:cs typeface="Saira Bold"/>
                  <a:sym typeface="Saira Bold"/>
                </a:rPr>
                <a:t>08</a:t>
              </a:r>
            </a:p>
          </p:txBody>
        </p:sp>
      </p:grpSp>
      <p:grpSp>
        <p:nvGrpSpPr>
          <p:cNvPr name="Group 31" id="31"/>
          <p:cNvGrpSpPr/>
          <p:nvPr/>
        </p:nvGrpSpPr>
        <p:grpSpPr>
          <a:xfrm rot="0">
            <a:off x="4781935" y="7300264"/>
            <a:ext cx="725896" cy="725896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b="true" sz="2144" spc="145">
                  <a:solidFill>
                    <a:srgbClr val="095D40"/>
                  </a:solidFill>
                  <a:latin typeface="Saira Bold"/>
                  <a:ea typeface="Saira Bold"/>
                  <a:cs typeface="Saira Bold"/>
                  <a:sym typeface="Saira Bold"/>
                </a:rPr>
                <a:t>09</a:t>
              </a:r>
            </a:p>
          </p:txBody>
        </p:sp>
      </p:grpSp>
      <p:grpSp>
        <p:nvGrpSpPr>
          <p:cNvPr name="Group 34" id="34"/>
          <p:cNvGrpSpPr/>
          <p:nvPr/>
        </p:nvGrpSpPr>
        <p:grpSpPr>
          <a:xfrm rot="0">
            <a:off x="3434317" y="5143500"/>
            <a:ext cx="725896" cy="725896"/>
            <a:chOff x="0" y="0"/>
            <a:chExt cx="812800" cy="812800"/>
          </a:xfrm>
        </p:grpSpPr>
        <p:sp>
          <p:nvSpPr>
            <p:cNvPr name="Freeform 35" id="3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6" id="36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b="true" sz="2144" spc="145">
                  <a:solidFill>
                    <a:srgbClr val="095D40"/>
                  </a:solidFill>
                  <a:latin typeface="Saira Bold"/>
                  <a:ea typeface="Saira Bold"/>
                  <a:cs typeface="Saira Bold"/>
                  <a:sym typeface="Saira Bold"/>
                </a:rPr>
                <a:t>10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3434317" y="6308272"/>
            <a:ext cx="725896" cy="725896"/>
            <a:chOff x="0" y="0"/>
            <a:chExt cx="812800" cy="8128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39" id="3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3002"/>
                </a:lnSpc>
                <a:spcBef>
                  <a:spcPct val="0"/>
                </a:spcBef>
              </a:pPr>
              <a:r>
                <a:rPr lang="en-US" b="true" sz="2144" spc="145">
                  <a:solidFill>
                    <a:srgbClr val="095D40"/>
                  </a:solidFill>
                  <a:latin typeface="Saira Bold"/>
                  <a:ea typeface="Saira Bold"/>
                  <a:cs typeface="Saira Bold"/>
                  <a:sym typeface="Saira Bold"/>
                </a:rPr>
                <a:t>11</a:t>
              </a:r>
            </a:p>
          </p:txBody>
        </p:sp>
      </p:grpSp>
      <p:sp>
        <p:nvSpPr>
          <p:cNvPr name="TextBox 40" id="40"/>
          <p:cNvSpPr txBox="true"/>
          <p:nvPr/>
        </p:nvSpPr>
        <p:spPr>
          <a:xfrm rot="0">
            <a:off x="4971456" y="1116945"/>
            <a:ext cx="8345089" cy="13253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947"/>
              </a:lnSpc>
              <a:spcBef>
                <a:spcPct val="0"/>
              </a:spcBef>
            </a:pPr>
            <a:r>
              <a:rPr lang="en-US" b="true" sz="7819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TEAM LINEUP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8932069" y="4932608"/>
            <a:ext cx="423862" cy="374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2"/>
              </a:lnSpc>
              <a:spcBef>
                <a:spcPct val="0"/>
              </a:spcBef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6jt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06490" y="1418079"/>
            <a:ext cx="4817434" cy="5600309"/>
            <a:chOff x="0" y="0"/>
            <a:chExt cx="1391511" cy="161764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91511" cy="1617643"/>
            </a:xfrm>
            <a:custGeom>
              <a:avLst/>
              <a:gdLst/>
              <a:ahLst/>
              <a:cxnLst/>
              <a:rect r="r" b="b" t="t" l="l"/>
              <a:pathLst>
                <a:path h="1617643" w="1391511">
                  <a:moveTo>
                    <a:pt x="0" y="0"/>
                  </a:moveTo>
                  <a:lnTo>
                    <a:pt x="1391511" y="0"/>
                  </a:lnTo>
                  <a:lnTo>
                    <a:pt x="1391511" y="1617643"/>
                  </a:lnTo>
                  <a:lnTo>
                    <a:pt x="0" y="1617643"/>
                  </a:ln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391511" cy="16557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7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523924" y="1418079"/>
            <a:ext cx="4817434" cy="5600309"/>
            <a:chOff x="0" y="0"/>
            <a:chExt cx="1391511" cy="161764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391511" cy="1617643"/>
            </a:xfrm>
            <a:custGeom>
              <a:avLst/>
              <a:gdLst/>
              <a:ahLst/>
              <a:cxnLst/>
              <a:rect r="r" b="b" t="t" l="l"/>
              <a:pathLst>
                <a:path h="1617643" w="1391511">
                  <a:moveTo>
                    <a:pt x="0" y="0"/>
                  </a:moveTo>
                  <a:lnTo>
                    <a:pt x="1391511" y="0"/>
                  </a:lnTo>
                  <a:lnTo>
                    <a:pt x="1391511" y="1617643"/>
                  </a:lnTo>
                  <a:lnTo>
                    <a:pt x="0" y="1617643"/>
                  </a:ln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1391511" cy="16557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7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772534" y="1418079"/>
            <a:ext cx="4817434" cy="5600309"/>
            <a:chOff x="0" y="0"/>
            <a:chExt cx="1391511" cy="161764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91511" cy="1617643"/>
            </a:xfrm>
            <a:custGeom>
              <a:avLst/>
              <a:gdLst/>
              <a:ahLst/>
              <a:cxnLst/>
              <a:rect r="r" b="b" t="t" l="l"/>
              <a:pathLst>
                <a:path h="1617643" w="1391511">
                  <a:moveTo>
                    <a:pt x="0" y="0"/>
                  </a:moveTo>
                  <a:lnTo>
                    <a:pt x="1391511" y="0"/>
                  </a:lnTo>
                  <a:lnTo>
                    <a:pt x="1391511" y="1617643"/>
                  </a:lnTo>
                  <a:lnTo>
                    <a:pt x="0" y="1617643"/>
                  </a:ln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391511" cy="16557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67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5400000">
            <a:off x="15632736" y="-1143801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2"/>
                </a:lnTo>
                <a:lnTo>
                  <a:pt x="0" y="228760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13" id="13"/>
          <p:cNvSpPr/>
          <p:nvPr/>
        </p:nvSpPr>
        <p:spPr>
          <a:xfrm flipH="false" flipV="false" rot="5400000">
            <a:off x="-1745317" y="10076171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1"/>
                </a:lnTo>
                <a:lnTo>
                  <a:pt x="0" y="228760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grpSp>
        <p:nvGrpSpPr>
          <p:cNvPr name="Group 14" id="14"/>
          <p:cNvGrpSpPr/>
          <p:nvPr/>
        </p:nvGrpSpPr>
        <p:grpSpPr>
          <a:xfrm rot="0">
            <a:off x="1482858" y="3293986"/>
            <a:ext cx="4817434" cy="3317180"/>
            <a:chOff x="0" y="0"/>
            <a:chExt cx="746347" cy="51391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46347" cy="513918"/>
            </a:xfrm>
            <a:custGeom>
              <a:avLst/>
              <a:gdLst/>
              <a:ahLst/>
              <a:cxnLst/>
              <a:rect r="r" b="b" t="t" l="l"/>
              <a:pathLst>
                <a:path h="513918" w="746347">
                  <a:moveTo>
                    <a:pt x="0" y="0"/>
                  </a:moveTo>
                  <a:lnTo>
                    <a:pt x="746347" y="0"/>
                  </a:lnTo>
                  <a:lnTo>
                    <a:pt x="746347" y="513918"/>
                  </a:lnTo>
                  <a:lnTo>
                    <a:pt x="0" y="513918"/>
                  </a:lnTo>
                  <a:close/>
                </a:path>
              </a:pathLst>
            </a:custGeom>
            <a:blipFill>
              <a:blip r:embed="rId5"/>
              <a:stretch>
                <a:fillRect l="0" t="-15000" r="0" b="-103236"/>
              </a:stretch>
            </a:blip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6736025" y="3293986"/>
            <a:ext cx="4817434" cy="3317180"/>
            <a:chOff x="0" y="0"/>
            <a:chExt cx="746347" cy="51391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746347" cy="513918"/>
            </a:xfrm>
            <a:custGeom>
              <a:avLst/>
              <a:gdLst/>
              <a:ahLst/>
              <a:cxnLst/>
              <a:rect r="r" b="b" t="t" l="l"/>
              <a:pathLst>
                <a:path h="513918" w="746347">
                  <a:moveTo>
                    <a:pt x="0" y="0"/>
                  </a:moveTo>
                  <a:lnTo>
                    <a:pt x="746347" y="0"/>
                  </a:lnTo>
                  <a:lnTo>
                    <a:pt x="746347" y="513918"/>
                  </a:lnTo>
                  <a:lnTo>
                    <a:pt x="0" y="513918"/>
                  </a:lnTo>
                  <a:close/>
                </a:path>
              </a:pathLst>
            </a:custGeom>
            <a:blipFill>
              <a:blip r:embed="rId6"/>
              <a:stretch>
                <a:fillRect l="-1596" t="0" r="-1596" b="0"/>
              </a:stretch>
            </a:blip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1991609" y="3293986"/>
            <a:ext cx="4817434" cy="3317180"/>
            <a:chOff x="0" y="0"/>
            <a:chExt cx="746347" cy="513918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746347" cy="513918"/>
            </a:xfrm>
            <a:custGeom>
              <a:avLst/>
              <a:gdLst/>
              <a:ahLst/>
              <a:cxnLst/>
              <a:rect r="r" b="b" t="t" l="l"/>
              <a:pathLst>
                <a:path h="513918" w="746347">
                  <a:moveTo>
                    <a:pt x="0" y="0"/>
                  </a:moveTo>
                  <a:lnTo>
                    <a:pt x="746347" y="0"/>
                  </a:lnTo>
                  <a:lnTo>
                    <a:pt x="746347" y="513918"/>
                  </a:lnTo>
                  <a:lnTo>
                    <a:pt x="0" y="513918"/>
                  </a:lnTo>
                  <a:close/>
                </a:path>
              </a:pathLst>
            </a:custGeom>
            <a:blipFill>
              <a:blip r:embed="rId7"/>
              <a:stretch>
                <a:fillRect l="-1879" t="0" r="-1879" b="0"/>
              </a:stretch>
            </a:blip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3322618" y="1891161"/>
            <a:ext cx="11644249" cy="10705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717"/>
              </a:lnSpc>
              <a:spcBef>
                <a:spcPct val="0"/>
              </a:spcBef>
            </a:pPr>
            <a:r>
              <a:rPr lang="en-US" b="true" sz="6226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THE TEAM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660990" y="7237439"/>
            <a:ext cx="8015585" cy="18981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02"/>
              </a:lnSpc>
              <a:spcBef>
                <a:spcPct val="0"/>
              </a:spcBef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Нестатични методи:</a:t>
            </a:r>
          </a:p>
          <a:p>
            <a:pPr algn="ctr">
              <a:lnSpc>
                <a:spcPts val="3002"/>
              </a:lnSpc>
              <a:spcBef>
                <a:spcPct val="0"/>
              </a:spcBef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ScoreGoal() – увеличава броя на головете</a:t>
            </a:r>
          </a:p>
          <a:p>
            <a:pPr algn="ctr">
              <a:lnSpc>
                <a:spcPts val="3002"/>
              </a:lnSpc>
              <a:spcBef>
                <a:spcPct val="0"/>
              </a:spcBef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GetInfo() – връща информация за играча</a:t>
            </a:r>
          </a:p>
          <a:p>
            <a:pPr algn="ctr">
              <a:lnSpc>
                <a:spcPts val="3002"/>
              </a:lnSpc>
              <a:spcBef>
                <a:spcPct val="0"/>
              </a:spcBef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Статичен метод:</a:t>
            </a:r>
          </a:p>
          <a:p>
            <a:pPr algn="ctr">
              <a:lnSpc>
                <a:spcPts val="3002"/>
              </a:lnSpc>
              <a:spcBef>
                <a:spcPct val="0"/>
              </a:spcBef>
            </a:pPr>
            <a:r>
              <a:rPr lang="en-US" b="true" sz="2144" spc="145">
                <a:solidFill>
                  <a:srgbClr val="FFFFFF"/>
                </a:solidFill>
                <a:latin typeface="Saira Bold"/>
                <a:ea typeface="Saira Bold"/>
                <a:cs typeface="Saira Bold"/>
                <a:sym typeface="Saira Bold"/>
              </a:rPr>
              <a:t>GetTotalPlayersInfo() – показва общия брой играчи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52213" y="571227"/>
            <a:ext cx="16783575" cy="5764498"/>
            <a:chOff x="0" y="0"/>
            <a:chExt cx="2277822" cy="78234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277822" cy="782342"/>
            </a:xfrm>
            <a:custGeom>
              <a:avLst/>
              <a:gdLst/>
              <a:ahLst/>
              <a:cxnLst/>
              <a:rect r="r" b="b" t="t" l="l"/>
              <a:pathLst>
                <a:path h="782342" w="2277822">
                  <a:moveTo>
                    <a:pt x="15684" y="0"/>
                  </a:moveTo>
                  <a:lnTo>
                    <a:pt x="2262138" y="0"/>
                  </a:lnTo>
                  <a:cubicBezTo>
                    <a:pt x="2270800" y="0"/>
                    <a:pt x="2277822" y="7022"/>
                    <a:pt x="2277822" y="15684"/>
                  </a:cubicBezTo>
                  <a:lnTo>
                    <a:pt x="2277822" y="766659"/>
                  </a:lnTo>
                  <a:cubicBezTo>
                    <a:pt x="2277822" y="775321"/>
                    <a:pt x="2270800" y="782342"/>
                    <a:pt x="2262138" y="782342"/>
                  </a:cubicBezTo>
                  <a:lnTo>
                    <a:pt x="15684" y="782342"/>
                  </a:lnTo>
                  <a:cubicBezTo>
                    <a:pt x="7022" y="782342"/>
                    <a:pt x="0" y="775321"/>
                    <a:pt x="0" y="766659"/>
                  </a:cubicBezTo>
                  <a:lnTo>
                    <a:pt x="0" y="15684"/>
                  </a:lnTo>
                  <a:cubicBezTo>
                    <a:pt x="0" y="7022"/>
                    <a:pt x="7022" y="0"/>
                    <a:pt x="15684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46610" r="0" b="-46610"/>
              </a:stretch>
            </a:blipFill>
            <a:ln w="152400" cap="rnd">
              <a:gradFill>
                <a:gsLst>
                  <a:gs pos="0">
                    <a:srgbClr val="3C8624">
                      <a:alpha val="100000"/>
                    </a:srgbClr>
                  </a:gs>
                  <a:gs pos="100000">
                    <a:srgbClr val="095D40">
                      <a:alpha val="100000"/>
                    </a:srgbClr>
                  </a:gs>
                </a:gsLst>
                <a:path path="circle">
                  <a:fillToRect l="0" r="100000" t="0" b="100000"/>
                </a:path>
                <a:tileRect r="0" l="-100000" b="0" t="-100000"/>
              </a:gradFill>
              <a:prstDash val="solid"/>
              <a:round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752213" y="571227"/>
            <a:ext cx="16983783" cy="9393770"/>
            <a:chOff x="0" y="0"/>
            <a:chExt cx="3735695" cy="20662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735695" cy="2066222"/>
            </a:xfrm>
            <a:custGeom>
              <a:avLst/>
              <a:gdLst/>
              <a:ahLst/>
              <a:cxnLst/>
              <a:rect r="r" b="b" t="t" l="l"/>
              <a:pathLst>
                <a:path h="2066222" w="3735695">
                  <a:moveTo>
                    <a:pt x="14587" y="0"/>
                  </a:moveTo>
                  <a:lnTo>
                    <a:pt x="3721108" y="0"/>
                  </a:lnTo>
                  <a:cubicBezTo>
                    <a:pt x="3724977" y="0"/>
                    <a:pt x="3728687" y="1537"/>
                    <a:pt x="3731423" y="4272"/>
                  </a:cubicBezTo>
                  <a:cubicBezTo>
                    <a:pt x="3734159" y="7008"/>
                    <a:pt x="3735695" y="10718"/>
                    <a:pt x="3735695" y="14587"/>
                  </a:cubicBezTo>
                  <a:lnTo>
                    <a:pt x="3735695" y="2051635"/>
                  </a:lnTo>
                  <a:cubicBezTo>
                    <a:pt x="3735695" y="2059691"/>
                    <a:pt x="3729165" y="2066222"/>
                    <a:pt x="3721108" y="2066222"/>
                  </a:cubicBezTo>
                  <a:lnTo>
                    <a:pt x="14587" y="2066222"/>
                  </a:lnTo>
                  <a:cubicBezTo>
                    <a:pt x="6531" y="2066222"/>
                    <a:pt x="0" y="2059691"/>
                    <a:pt x="0" y="2051635"/>
                  </a:cubicBezTo>
                  <a:lnTo>
                    <a:pt x="0" y="14587"/>
                  </a:lnTo>
                  <a:cubicBezTo>
                    <a:pt x="0" y="6531"/>
                    <a:pt x="6531" y="0"/>
                    <a:pt x="1458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114300"/>
              <a:ext cx="3735695" cy="2180522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8788"/>
                </a:lnSpc>
              </a:pPr>
            </a:p>
            <a:p>
              <a:pPr algn="ctr">
                <a:lnSpc>
                  <a:spcPts val="8788"/>
                </a:lnSpc>
              </a:pPr>
              <a:r>
                <a:rPr lang="en-US" sz="6277" spc="326">
                  <a:solidFill>
                    <a:srgbClr val="FFFFFF"/>
                  </a:solidFill>
                  <a:latin typeface="Luktao"/>
                  <a:ea typeface="Luktao"/>
                  <a:cs typeface="Luktao"/>
                  <a:sym typeface="Luktao"/>
                </a:rPr>
                <a:t>Класът Team описва футболен отбор.</a:t>
              </a:r>
            </a:p>
            <a:p>
              <a:pPr algn="ctr">
                <a:lnSpc>
                  <a:spcPts val="8788"/>
                </a:lnSpc>
              </a:pPr>
              <a:r>
                <a:rPr lang="en-US" sz="6277" spc="326">
                  <a:solidFill>
                    <a:srgbClr val="FFFFFF"/>
                  </a:solidFill>
                  <a:latin typeface="Luktao"/>
                  <a:ea typeface="Luktao"/>
                  <a:cs typeface="Luktao"/>
                  <a:sym typeface="Luktao"/>
                </a:rPr>
                <a:t>Свойства:</a:t>
              </a:r>
            </a:p>
            <a:p>
              <a:pPr algn="ctr" marL="1355382" indent="-677691" lvl="1">
                <a:lnSpc>
                  <a:spcPts val="8788"/>
                </a:lnSpc>
                <a:buFont typeface="Arial"/>
                <a:buChar char="•"/>
              </a:pPr>
              <a:r>
                <a:rPr lang="en-US" sz="6277" spc="326">
                  <a:solidFill>
                    <a:srgbClr val="FFFFFF"/>
                  </a:solidFill>
                  <a:latin typeface="Luktao"/>
                  <a:ea typeface="Luktao"/>
                  <a:cs typeface="Luktao"/>
                  <a:sym typeface="Luktao"/>
                </a:rPr>
                <a:t>Name – име на отбора</a:t>
              </a:r>
            </a:p>
            <a:p>
              <a:pPr algn="ctr" marL="1355382" indent="-677691" lvl="1">
                <a:lnSpc>
                  <a:spcPts val="8788"/>
                </a:lnSpc>
                <a:buFont typeface="Arial"/>
                <a:buChar char="•"/>
              </a:pPr>
              <a:r>
                <a:rPr lang="en-US" sz="6277" spc="326">
                  <a:solidFill>
                    <a:srgbClr val="FFFFFF"/>
                  </a:solidFill>
                  <a:latin typeface="Luktao"/>
                  <a:ea typeface="Luktao"/>
                  <a:cs typeface="Luktao"/>
                  <a:sym typeface="Luktao"/>
                </a:rPr>
                <a:t>City – град</a:t>
              </a:r>
            </a:p>
            <a:p>
              <a:pPr algn="ctr" marL="1355382" indent="-677691" lvl="1">
                <a:lnSpc>
                  <a:spcPts val="8788"/>
                </a:lnSpc>
                <a:buFont typeface="Arial"/>
                <a:buChar char="•"/>
              </a:pPr>
              <a:r>
                <a:rPr lang="en-US" sz="6277" spc="326">
                  <a:solidFill>
                    <a:srgbClr val="FFFFFF"/>
                  </a:solidFill>
                  <a:latin typeface="Luktao"/>
                  <a:ea typeface="Luktao"/>
                  <a:cs typeface="Luktao"/>
                  <a:sym typeface="Luktao"/>
                </a:rPr>
                <a:t>Players – списък с играчи</a:t>
              </a:r>
            </a:p>
            <a:p>
              <a:pPr algn="ctr" marL="0" indent="0" lvl="0">
                <a:lnSpc>
                  <a:spcPts val="8788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5400000">
            <a:off x="-1332162" y="9450736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1"/>
                </a:lnTo>
                <a:lnTo>
                  <a:pt x="0" y="22876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9" id="9"/>
          <p:cNvSpPr/>
          <p:nvPr/>
        </p:nvSpPr>
        <p:spPr>
          <a:xfrm flipH="false" flipV="false" rot="5400000">
            <a:off x="16318726" y="-959646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1"/>
                </a:lnTo>
                <a:lnTo>
                  <a:pt x="0" y="22876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1" t="-22392" r="-2251" b="-15295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02730" y="7245031"/>
            <a:ext cx="2993912" cy="2548956"/>
            <a:chOff x="0" y="0"/>
            <a:chExt cx="746966" cy="63595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746966" cy="635952"/>
            </a:xfrm>
            <a:custGeom>
              <a:avLst/>
              <a:gdLst/>
              <a:ahLst/>
              <a:cxnLst/>
              <a:rect r="r" b="b" t="t" l="l"/>
              <a:pathLst>
                <a:path h="635952" w="746966">
                  <a:moveTo>
                    <a:pt x="49132" y="0"/>
                  </a:moveTo>
                  <a:lnTo>
                    <a:pt x="697834" y="0"/>
                  </a:lnTo>
                  <a:cubicBezTo>
                    <a:pt x="710865" y="0"/>
                    <a:pt x="723362" y="5176"/>
                    <a:pt x="732576" y="14390"/>
                  </a:cubicBezTo>
                  <a:cubicBezTo>
                    <a:pt x="741790" y="23604"/>
                    <a:pt x="746966" y="36101"/>
                    <a:pt x="746966" y="49132"/>
                  </a:cubicBezTo>
                  <a:lnTo>
                    <a:pt x="746966" y="586820"/>
                  </a:lnTo>
                  <a:cubicBezTo>
                    <a:pt x="746966" y="613955"/>
                    <a:pt x="724969" y="635952"/>
                    <a:pt x="697834" y="635952"/>
                  </a:cubicBezTo>
                  <a:lnTo>
                    <a:pt x="49132" y="635952"/>
                  </a:lnTo>
                  <a:cubicBezTo>
                    <a:pt x="36101" y="635952"/>
                    <a:pt x="23604" y="630776"/>
                    <a:pt x="14390" y="621562"/>
                  </a:cubicBezTo>
                  <a:cubicBezTo>
                    <a:pt x="5176" y="612348"/>
                    <a:pt x="0" y="599851"/>
                    <a:pt x="0" y="586820"/>
                  </a:cubicBezTo>
                  <a:lnTo>
                    <a:pt x="0" y="49132"/>
                  </a:lnTo>
                  <a:cubicBezTo>
                    <a:pt x="0" y="36101"/>
                    <a:pt x="5176" y="23604"/>
                    <a:pt x="14390" y="14390"/>
                  </a:cubicBezTo>
                  <a:cubicBezTo>
                    <a:pt x="23604" y="5176"/>
                    <a:pt x="36101" y="0"/>
                    <a:pt x="49132" y="0"/>
                  </a:cubicBezTo>
                  <a:close/>
                </a:path>
              </a:pathLst>
            </a:custGeom>
            <a:blipFill>
              <a:blip r:embed="rId3"/>
              <a:stretch>
                <a:fillRect l="-13795" t="0" r="-13795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5" id="5"/>
          <p:cNvGrpSpPr/>
          <p:nvPr/>
        </p:nvGrpSpPr>
        <p:grpSpPr>
          <a:xfrm rot="0">
            <a:off x="8420299" y="7012336"/>
            <a:ext cx="2993912" cy="2548956"/>
            <a:chOff x="0" y="0"/>
            <a:chExt cx="746966" cy="63595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46966" cy="635952"/>
            </a:xfrm>
            <a:custGeom>
              <a:avLst/>
              <a:gdLst/>
              <a:ahLst/>
              <a:cxnLst/>
              <a:rect r="r" b="b" t="t" l="l"/>
              <a:pathLst>
                <a:path h="635952" w="746966">
                  <a:moveTo>
                    <a:pt x="49132" y="0"/>
                  </a:moveTo>
                  <a:lnTo>
                    <a:pt x="697834" y="0"/>
                  </a:lnTo>
                  <a:cubicBezTo>
                    <a:pt x="710865" y="0"/>
                    <a:pt x="723362" y="5176"/>
                    <a:pt x="732576" y="14390"/>
                  </a:cubicBezTo>
                  <a:cubicBezTo>
                    <a:pt x="741790" y="23604"/>
                    <a:pt x="746966" y="36101"/>
                    <a:pt x="746966" y="49132"/>
                  </a:cubicBezTo>
                  <a:lnTo>
                    <a:pt x="746966" y="586820"/>
                  </a:lnTo>
                  <a:cubicBezTo>
                    <a:pt x="746966" y="613955"/>
                    <a:pt x="724969" y="635952"/>
                    <a:pt x="697834" y="635952"/>
                  </a:cubicBezTo>
                  <a:lnTo>
                    <a:pt x="49132" y="635952"/>
                  </a:lnTo>
                  <a:cubicBezTo>
                    <a:pt x="36101" y="635952"/>
                    <a:pt x="23604" y="630776"/>
                    <a:pt x="14390" y="621562"/>
                  </a:cubicBezTo>
                  <a:cubicBezTo>
                    <a:pt x="5176" y="612348"/>
                    <a:pt x="0" y="599851"/>
                    <a:pt x="0" y="586820"/>
                  </a:cubicBezTo>
                  <a:lnTo>
                    <a:pt x="0" y="49132"/>
                  </a:lnTo>
                  <a:cubicBezTo>
                    <a:pt x="0" y="36101"/>
                    <a:pt x="5176" y="23604"/>
                    <a:pt x="14390" y="14390"/>
                  </a:cubicBezTo>
                  <a:cubicBezTo>
                    <a:pt x="23604" y="5176"/>
                    <a:pt x="36101" y="0"/>
                    <a:pt x="49132" y="0"/>
                  </a:cubicBezTo>
                  <a:close/>
                </a:path>
              </a:pathLst>
            </a:custGeom>
            <a:blipFill>
              <a:blip r:embed="rId4"/>
              <a:stretch>
                <a:fillRect l="-138714" t="-31803" r="-149392" b="-17210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7" id="7"/>
          <p:cNvGrpSpPr/>
          <p:nvPr/>
        </p:nvGrpSpPr>
        <p:grpSpPr>
          <a:xfrm rot="0">
            <a:off x="5054911" y="7012336"/>
            <a:ext cx="2993912" cy="2548956"/>
            <a:chOff x="0" y="0"/>
            <a:chExt cx="746966" cy="63595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746966" cy="635952"/>
            </a:xfrm>
            <a:custGeom>
              <a:avLst/>
              <a:gdLst/>
              <a:ahLst/>
              <a:cxnLst/>
              <a:rect r="r" b="b" t="t" l="l"/>
              <a:pathLst>
                <a:path h="635952" w="746966">
                  <a:moveTo>
                    <a:pt x="49132" y="0"/>
                  </a:moveTo>
                  <a:lnTo>
                    <a:pt x="697834" y="0"/>
                  </a:lnTo>
                  <a:cubicBezTo>
                    <a:pt x="710865" y="0"/>
                    <a:pt x="723362" y="5176"/>
                    <a:pt x="732576" y="14390"/>
                  </a:cubicBezTo>
                  <a:cubicBezTo>
                    <a:pt x="741790" y="23604"/>
                    <a:pt x="746966" y="36101"/>
                    <a:pt x="746966" y="49132"/>
                  </a:cubicBezTo>
                  <a:lnTo>
                    <a:pt x="746966" y="586820"/>
                  </a:lnTo>
                  <a:cubicBezTo>
                    <a:pt x="746966" y="613955"/>
                    <a:pt x="724969" y="635952"/>
                    <a:pt x="697834" y="635952"/>
                  </a:cubicBezTo>
                  <a:lnTo>
                    <a:pt x="49132" y="635952"/>
                  </a:lnTo>
                  <a:cubicBezTo>
                    <a:pt x="36101" y="635952"/>
                    <a:pt x="23604" y="630776"/>
                    <a:pt x="14390" y="621562"/>
                  </a:cubicBezTo>
                  <a:cubicBezTo>
                    <a:pt x="5176" y="612348"/>
                    <a:pt x="0" y="599851"/>
                    <a:pt x="0" y="586820"/>
                  </a:cubicBezTo>
                  <a:lnTo>
                    <a:pt x="0" y="49132"/>
                  </a:lnTo>
                  <a:cubicBezTo>
                    <a:pt x="0" y="36101"/>
                    <a:pt x="5176" y="23604"/>
                    <a:pt x="14390" y="14390"/>
                  </a:cubicBezTo>
                  <a:cubicBezTo>
                    <a:pt x="23604" y="5176"/>
                    <a:pt x="36101" y="0"/>
                    <a:pt x="49132" y="0"/>
                  </a:cubicBezTo>
                  <a:close/>
                </a:path>
              </a:pathLst>
            </a:custGeom>
            <a:blipFill>
              <a:blip r:embed="rId5"/>
              <a:stretch>
                <a:fillRect l="-6827" t="0" r="-6827" b="0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9" id="9"/>
          <p:cNvGrpSpPr/>
          <p:nvPr/>
        </p:nvGrpSpPr>
        <p:grpSpPr>
          <a:xfrm rot="0">
            <a:off x="11785156" y="7012336"/>
            <a:ext cx="2993912" cy="2548956"/>
            <a:chOff x="0" y="0"/>
            <a:chExt cx="746966" cy="63595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46966" cy="635952"/>
            </a:xfrm>
            <a:custGeom>
              <a:avLst/>
              <a:gdLst/>
              <a:ahLst/>
              <a:cxnLst/>
              <a:rect r="r" b="b" t="t" l="l"/>
              <a:pathLst>
                <a:path h="635952" w="746966">
                  <a:moveTo>
                    <a:pt x="49132" y="0"/>
                  </a:moveTo>
                  <a:lnTo>
                    <a:pt x="697834" y="0"/>
                  </a:lnTo>
                  <a:cubicBezTo>
                    <a:pt x="710865" y="0"/>
                    <a:pt x="723362" y="5176"/>
                    <a:pt x="732576" y="14390"/>
                  </a:cubicBezTo>
                  <a:cubicBezTo>
                    <a:pt x="741790" y="23604"/>
                    <a:pt x="746966" y="36101"/>
                    <a:pt x="746966" y="49132"/>
                  </a:cubicBezTo>
                  <a:lnTo>
                    <a:pt x="746966" y="586820"/>
                  </a:lnTo>
                  <a:cubicBezTo>
                    <a:pt x="746966" y="613955"/>
                    <a:pt x="724969" y="635952"/>
                    <a:pt x="697834" y="635952"/>
                  </a:cubicBezTo>
                  <a:lnTo>
                    <a:pt x="49132" y="635952"/>
                  </a:lnTo>
                  <a:cubicBezTo>
                    <a:pt x="36101" y="635952"/>
                    <a:pt x="23604" y="630776"/>
                    <a:pt x="14390" y="621562"/>
                  </a:cubicBezTo>
                  <a:cubicBezTo>
                    <a:pt x="5176" y="612348"/>
                    <a:pt x="0" y="599851"/>
                    <a:pt x="0" y="586820"/>
                  </a:cubicBezTo>
                  <a:lnTo>
                    <a:pt x="0" y="49132"/>
                  </a:lnTo>
                  <a:cubicBezTo>
                    <a:pt x="0" y="36101"/>
                    <a:pt x="5176" y="23604"/>
                    <a:pt x="14390" y="14390"/>
                  </a:cubicBezTo>
                  <a:cubicBezTo>
                    <a:pt x="23604" y="5176"/>
                    <a:pt x="36101" y="0"/>
                    <a:pt x="49132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57726" r="-244334" b="-112238"/>
              </a:stretch>
            </a:blipFill>
            <a:ln cap="sq">
              <a:noFill/>
              <a:prstDash val="solid"/>
              <a:miter/>
            </a:ln>
          </p:spPr>
        </p:sp>
      </p:grpSp>
      <p:grpSp>
        <p:nvGrpSpPr>
          <p:cNvPr name="Group 11" id="11"/>
          <p:cNvGrpSpPr/>
          <p:nvPr/>
        </p:nvGrpSpPr>
        <p:grpSpPr>
          <a:xfrm rot="0">
            <a:off x="1028700" y="8286814"/>
            <a:ext cx="2993912" cy="772703"/>
            <a:chOff x="0" y="0"/>
            <a:chExt cx="788520" cy="20351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88520" cy="203510"/>
            </a:xfrm>
            <a:custGeom>
              <a:avLst/>
              <a:gdLst/>
              <a:ahLst/>
              <a:cxnLst/>
              <a:rect r="r" b="b" t="t" l="l"/>
              <a:pathLst>
                <a:path h="203510" w="788520">
                  <a:moveTo>
                    <a:pt x="0" y="0"/>
                  </a:moveTo>
                  <a:lnTo>
                    <a:pt x="788520" y="0"/>
                  </a:lnTo>
                  <a:lnTo>
                    <a:pt x="788520" y="203510"/>
                  </a:lnTo>
                  <a:lnTo>
                    <a:pt x="0" y="203510"/>
                  </a:ln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28575"/>
              <a:ext cx="788520" cy="2320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18"/>
                </a:lnSpc>
                <a:spcBef>
                  <a:spcPct val="0"/>
                </a:spcBef>
              </a:pPr>
              <a:r>
                <a:rPr lang="en-US" sz="1870">
                  <a:solidFill>
                    <a:srgbClr val="FFFEFA"/>
                  </a:solidFill>
                  <a:latin typeface="Saira"/>
                  <a:ea typeface="Saira"/>
                  <a:cs typeface="Saira"/>
                  <a:sym typeface="Saira"/>
                </a:rPr>
                <a:t>Tova sum az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647044" y="8673165"/>
            <a:ext cx="2993912" cy="531783"/>
            <a:chOff x="0" y="0"/>
            <a:chExt cx="788520" cy="140058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88520" cy="140058"/>
            </a:xfrm>
            <a:custGeom>
              <a:avLst/>
              <a:gdLst/>
              <a:ahLst/>
              <a:cxnLst/>
              <a:rect r="r" b="b" t="t" l="l"/>
              <a:pathLst>
                <a:path h="140058" w="788520">
                  <a:moveTo>
                    <a:pt x="0" y="0"/>
                  </a:moveTo>
                  <a:lnTo>
                    <a:pt x="788520" y="0"/>
                  </a:lnTo>
                  <a:lnTo>
                    <a:pt x="788520" y="140058"/>
                  </a:lnTo>
                  <a:lnTo>
                    <a:pt x="0" y="140058"/>
                  </a:ln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28575"/>
              <a:ext cx="788520" cy="168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18"/>
                </a:lnSpc>
                <a:spcBef>
                  <a:spcPct val="0"/>
                </a:spcBef>
              </a:pPr>
              <a:r>
                <a:rPr lang="en-US" sz="1870">
                  <a:solidFill>
                    <a:srgbClr val="FFFEFA"/>
                  </a:solidFill>
                  <a:latin typeface="Saira"/>
                  <a:ea typeface="Saira"/>
                  <a:cs typeface="Saira"/>
                  <a:sym typeface="Saira"/>
                </a:rPr>
                <a:t>Tova e Daniel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836917" y="8519509"/>
            <a:ext cx="2993912" cy="531783"/>
            <a:chOff x="0" y="0"/>
            <a:chExt cx="788520" cy="140058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788520" cy="140058"/>
            </a:xfrm>
            <a:custGeom>
              <a:avLst/>
              <a:gdLst/>
              <a:ahLst/>
              <a:cxnLst/>
              <a:rect r="r" b="b" t="t" l="l"/>
              <a:pathLst>
                <a:path h="140058" w="788520">
                  <a:moveTo>
                    <a:pt x="0" y="0"/>
                  </a:moveTo>
                  <a:lnTo>
                    <a:pt x="788520" y="0"/>
                  </a:lnTo>
                  <a:lnTo>
                    <a:pt x="788520" y="140058"/>
                  </a:lnTo>
                  <a:lnTo>
                    <a:pt x="0" y="140058"/>
                  </a:ln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28575"/>
              <a:ext cx="788520" cy="1686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618"/>
                </a:lnSpc>
                <a:spcBef>
                  <a:spcPct val="0"/>
                </a:spcBef>
              </a:pPr>
              <a:r>
                <a:rPr lang="en-US" sz="1870">
                  <a:solidFill>
                    <a:srgbClr val="FFFEFA"/>
                  </a:solidFill>
                  <a:latin typeface="Saira"/>
                  <a:ea typeface="Saira"/>
                  <a:cs typeface="Saira"/>
                  <a:sym typeface="Saira"/>
                </a:rPr>
                <a:t>Tova e Berkay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011340" y="3138597"/>
            <a:ext cx="12986551" cy="3404515"/>
            <a:chOff x="0" y="0"/>
            <a:chExt cx="2856477" cy="74884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856477" cy="748845"/>
            </a:xfrm>
            <a:custGeom>
              <a:avLst/>
              <a:gdLst/>
              <a:ahLst/>
              <a:cxnLst/>
              <a:rect r="r" b="b" t="t" l="l"/>
              <a:pathLst>
                <a:path h="748845" w="2856477">
                  <a:moveTo>
                    <a:pt x="19077" y="0"/>
                  </a:moveTo>
                  <a:lnTo>
                    <a:pt x="2837401" y="0"/>
                  </a:lnTo>
                  <a:cubicBezTo>
                    <a:pt x="2847936" y="0"/>
                    <a:pt x="2856477" y="8541"/>
                    <a:pt x="2856477" y="19077"/>
                  </a:cubicBezTo>
                  <a:lnTo>
                    <a:pt x="2856477" y="729769"/>
                  </a:lnTo>
                  <a:cubicBezTo>
                    <a:pt x="2856477" y="740305"/>
                    <a:pt x="2847936" y="748845"/>
                    <a:pt x="2837401" y="748845"/>
                  </a:cubicBezTo>
                  <a:lnTo>
                    <a:pt x="19077" y="748845"/>
                  </a:lnTo>
                  <a:cubicBezTo>
                    <a:pt x="8541" y="748845"/>
                    <a:pt x="0" y="740305"/>
                    <a:pt x="0" y="729769"/>
                  </a:cubicBezTo>
                  <a:lnTo>
                    <a:pt x="0" y="19077"/>
                  </a:lnTo>
                  <a:cubicBezTo>
                    <a:pt x="0" y="8541"/>
                    <a:pt x="8541" y="0"/>
                    <a:pt x="19077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3C8624">
                    <a:alpha val="100000"/>
                  </a:srgbClr>
                </a:gs>
                <a:gs pos="100000">
                  <a:srgbClr val="095D40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2856477" cy="805995"/>
            </a:xfrm>
            <a:prstGeom prst="rect">
              <a:avLst/>
            </a:prstGeom>
          </p:spPr>
          <p:txBody>
            <a:bodyPr anchor="ctr" rtlCol="false" tIns="0" lIns="0" bIns="0" rIns="0"/>
            <a:lstStyle/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Класът Team описва футболен отбор.</a:t>
              </a:r>
            </a:p>
            <a:p>
              <a:pPr algn="ctr">
                <a:lnSpc>
                  <a:spcPts val="4331"/>
                </a:lnSpc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Свойства: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Name – име на отбора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City – град</a:t>
              </a:r>
            </a:p>
            <a:p>
              <a:pPr algn="ctr" marL="668022" indent="-334011" lvl="1">
                <a:lnSpc>
                  <a:spcPts val="4331"/>
                </a:lnSpc>
                <a:buFont typeface="Arial"/>
                <a:buChar char="•"/>
              </a:pPr>
              <a:r>
                <a:rPr lang="en-US" sz="3094" spc="210">
                  <a:solidFill>
                    <a:srgbClr val="FFFFFF"/>
                  </a:solidFill>
                  <a:latin typeface="Saira"/>
                  <a:ea typeface="Saira"/>
                  <a:cs typeface="Saira"/>
                  <a:sym typeface="Saira"/>
                </a:rPr>
                <a:t>Players – списък с играчи</a:t>
              </a:r>
            </a:p>
            <a:p>
              <a:pPr algn="ctr">
                <a:lnSpc>
                  <a:spcPts val="4331"/>
                </a:lnSpc>
              </a:pPr>
            </a:p>
          </p:txBody>
        </p:sp>
      </p:grpSp>
      <p:sp>
        <p:nvSpPr>
          <p:cNvPr name="Freeform 23" id="23"/>
          <p:cNvSpPr/>
          <p:nvPr/>
        </p:nvSpPr>
        <p:spPr>
          <a:xfrm flipH="false" flipV="false" rot="5400000">
            <a:off x="15543615" y="9663248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1"/>
                </a:lnTo>
                <a:lnTo>
                  <a:pt x="0" y="22876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4" id="24"/>
          <p:cNvSpPr/>
          <p:nvPr/>
        </p:nvSpPr>
        <p:spPr>
          <a:xfrm flipH="false" flipV="false" rot="5400000">
            <a:off x="-1663077" y="-1610627"/>
            <a:ext cx="4168749" cy="2287601"/>
          </a:xfrm>
          <a:custGeom>
            <a:avLst/>
            <a:gdLst/>
            <a:ahLst/>
            <a:cxnLst/>
            <a:rect r="r" b="b" t="t" l="l"/>
            <a:pathLst>
              <a:path h="2287601" w="4168749">
                <a:moveTo>
                  <a:pt x="0" y="0"/>
                </a:moveTo>
                <a:lnTo>
                  <a:pt x="4168749" y="0"/>
                </a:lnTo>
                <a:lnTo>
                  <a:pt x="4168749" y="2287601"/>
                </a:lnTo>
                <a:lnTo>
                  <a:pt x="0" y="22876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25" id="25"/>
          <p:cNvSpPr/>
          <p:nvPr/>
        </p:nvSpPr>
        <p:spPr>
          <a:xfrm flipH="false" flipV="false" rot="0">
            <a:off x="13828634" y="-3108499"/>
            <a:ext cx="8260899" cy="8274398"/>
          </a:xfrm>
          <a:custGeom>
            <a:avLst/>
            <a:gdLst/>
            <a:ahLst/>
            <a:cxnLst/>
            <a:rect r="r" b="b" t="t" l="l"/>
            <a:pathLst>
              <a:path h="8274398" w="8260899">
                <a:moveTo>
                  <a:pt x="0" y="0"/>
                </a:moveTo>
                <a:lnTo>
                  <a:pt x="8260899" y="0"/>
                </a:lnTo>
                <a:lnTo>
                  <a:pt x="8260899" y="8274398"/>
                </a:lnTo>
                <a:lnTo>
                  <a:pt x="0" y="827439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0">
            <a:off x="1011340" y="1808048"/>
            <a:ext cx="10402871" cy="13305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947"/>
              </a:lnSpc>
              <a:spcBef>
                <a:spcPct val="0"/>
              </a:spcBef>
            </a:pPr>
            <a:r>
              <a:rPr lang="en-US" b="true" sz="7819">
                <a:solidFill>
                  <a:srgbClr val="FFFFFF"/>
                </a:solidFill>
                <a:latin typeface="Luktao Bold"/>
                <a:ea typeface="Luktao Bold"/>
                <a:cs typeface="Luktao Bold"/>
                <a:sym typeface="Luktao Bold"/>
              </a:rPr>
              <a:t>MANAGEMENT TEAM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DAG7kFgx-VY</dc:identifier>
  <dcterms:modified xsi:type="dcterms:W3CDTF">2011-08-01T06:04:30Z</dcterms:modified>
  <cp:revision>1</cp:revision>
  <dc:title>Dimitar Atanasov 10 g</dc:title>
</cp:coreProperties>
</file>

<file path=docProps/thumbnail.jpeg>
</file>